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5"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6" d="100"/>
          <a:sy n="66" d="100"/>
        </p:scale>
        <p:origin x="-1338" y="6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6858000" cy="9144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DED321B3-E5E2-0C4F-9D0E-AB1C2D4E2270}" type="datetimeFigureOut">
              <a:rPr lang="en-US" smtClean="0"/>
              <a:t>4/10/2013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CD8CFD7C-5133-4F31-B8DD-48811D9CC472}" type="slidenum">
              <a:rPr lang="en-US" smtClean="0"/>
              <a:pPr/>
              <a:t>‹#›</a:t>
            </a:fld>
            <a:endParaRPr lang="en-US"/>
          </a:p>
        </p:txBody>
      </p:sp>
      <p:grpSp>
        <p:nvGrpSpPr>
          <p:cNvPr id="8" name="Group 7"/>
          <p:cNvGrpSpPr/>
          <p:nvPr/>
        </p:nvGrpSpPr>
        <p:grpSpPr>
          <a:xfrm>
            <a:off x="895575" y="3850041"/>
            <a:ext cx="5084333" cy="923330"/>
            <a:chOff x="1172584" y="1381459"/>
            <a:chExt cx="6779110" cy="692497"/>
          </a:xfrm>
          <a:effectLst>
            <a:outerShdw blurRad="38100" dist="12700" dir="16200000" rotWithShape="0">
              <a:prstClr val="black">
                <a:alpha val="30000"/>
              </a:prstClr>
            </a:outerShdw>
          </a:effectLst>
        </p:grpSpPr>
        <p:sp>
          <p:nvSpPr>
            <p:cNvPr id="9" name="TextBox 8"/>
            <p:cNvSpPr txBox="1"/>
            <p:nvPr/>
          </p:nvSpPr>
          <p:spPr>
            <a:xfrm>
              <a:off x="4147073" y="1381459"/>
              <a:ext cx="1169551" cy="692497"/>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887506" y="1850316"/>
            <a:ext cx="5082989" cy="2309309"/>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028700" y="5023816"/>
            <a:ext cx="4800600" cy="23368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D321B3-E5E2-0C4F-9D0E-AB1C2D4E2270}" type="datetimeFigureOut">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2A2B6-76A0-594F-83E7-D692EE14A758}" type="slidenum">
              <a:rPr lang="en-US" smtClean="0"/>
              <a:t>‹#›</a:t>
            </a:fld>
            <a:endParaRPr lang="en-US"/>
          </a:p>
        </p:txBody>
      </p:sp>
      <p:grpSp>
        <p:nvGrpSpPr>
          <p:cNvPr id="11" name="Group 10"/>
          <p:cNvGrpSpPr/>
          <p:nvPr/>
        </p:nvGrpSpPr>
        <p:grpSpPr>
          <a:xfrm>
            <a:off x="879438" y="1856290"/>
            <a:ext cx="5084333" cy="923330"/>
            <a:chOff x="1172584" y="1381459"/>
            <a:chExt cx="6779110" cy="692497"/>
          </a:xfrm>
        </p:grpSpPr>
        <p:sp>
          <p:nvSpPr>
            <p:cNvPr id="15" name="TextBox 14"/>
            <p:cNvSpPr txBox="1"/>
            <p:nvPr/>
          </p:nvSpPr>
          <p:spPr>
            <a:xfrm>
              <a:off x="4147073" y="1381459"/>
              <a:ext cx="1169551"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74920" y="745865"/>
            <a:ext cx="1258645" cy="742235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6366" y="1133139"/>
            <a:ext cx="4130938" cy="66984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D321B3-E5E2-0C4F-9D0E-AB1C2D4E2270}" type="datetimeFigureOut">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2A2B6-76A0-594F-83E7-D692EE14A758}" type="slidenum">
              <a:rPr lang="en-US" smtClean="0"/>
              <a:t>‹#›</a:t>
            </a:fld>
            <a:endParaRPr lang="en-US"/>
          </a:p>
        </p:txBody>
      </p:sp>
      <p:grpSp>
        <p:nvGrpSpPr>
          <p:cNvPr id="11" name="Group 10"/>
          <p:cNvGrpSpPr/>
          <p:nvPr/>
        </p:nvGrpSpPr>
        <p:grpSpPr>
          <a:xfrm rot="5400000">
            <a:off x="1333410" y="3994986"/>
            <a:ext cx="7306872" cy="923330"/>
            <a:chOff x="1815339" y="1227570"/>
            <a:chExt cx="5480154" cy="1231106"/>
          </a:xfrm>
        </p:grpSpPr>
        <p:sp>
          <p:nvSpPr>
            <p:cNvPr id="12" name="TextBox 11"/>
            <p:cNvSpPr txBox="1"/>
            <p:nvPr/>
          </p:nvSpPr>
          <p:spPr>
            <a:xfrm>
              <a:off x="4256718" y="1227570"/>
              <a:ext cx="657872" cy="1231106"/>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ED321B3-E5E2-0C4F-9D0E-AB1C2D4E2270}" type="datetimeFigureOut">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2A2B6-76A0-594F-83E7-D692EE14A758}"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879438" y="1856290"/>
            <a:ext cx="5084333" cy="923330"/>
            <a:chOff x="1172584" y="1381459"/>
            <a:chExt cx="6779110" cy="692497"/>
          </a:xfrm>
        </p:grpSpPr>
        <p:sp>
          <p:nvSpPr>
            <p:cNvPr id="13" name="TextBox 12"/>
            <p:cNvSpPr txBox="1"/>
            <p:nvPr/>
          </p:nvSpPr>
          <p:spPr>
            <a:xfrm>
              <a:off x="4147073" y="1381459"/>
              <a:ext cx="1169551"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6858000" cy="9144000"/>
          </a:xfrm>
          <a:prstGeom prst="rect">
            <a:avLst/>
          </a:prstGeom>
        </p:spPr>
      </p:pic>
      <p:grpSp>
        <p:nvGrpSpPr>
          <p:cNvPr id="7" name="Group 7"/>
          <p:cNvGrpSpPr/>
          <p:nvPr/>
        </p:nvGrpSpPr>
        <p:grpSpPr>
          <a:xfrm>
            <a:off x="879438" y="3850106"/>
            <a:ext cx="5084333" cy="923330"/>
            <a:chOff x="1172584" y="1381459"/>
            <a:chExt cx="6779110" cy="692497"/>
          </a:xfrm>
        </p:grpSpPr>
        <p:sp>
          <p:nvSpPr>
            <p:cNvPr id="9" name="TextBox 8"/>
            <p:cNvSpPr txBox="1"/>
            <p:nvPr/>
          </p:nvSpPr>
          <p:spPr>
            <a:xfrm>
              <a:off x="4147073" y="1381459"/>
              <a:ext cx="1169551"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517530" y="1606476"/>
            <a:ext cx="5816035" cy="2547621"/>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24437" y="5023089"/>
            <a:ext cx="5801060" cy="2000249"/>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D321B3-E5E2-0C4F-9D0E-AB1C2D4E2270}" type="datetimeFigureOut">
              <a:rPr lang="en-US" smtClean="0"/>
              <a:t>4/10/2013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22A2B6-76A0-594F-83E7-D692EE14A75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ED321B3-E5E2-0C4F-9D0E-AB1C2D4E2270}" type="datetimeFigureOut">
              <a:rPr lang="en-US" smtClean="0"/>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2A2B6-76A0-594F-83E7-D692EE14A758}"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879438" y="1856290"/>
            <a:ext cx="5084333" cy="923330"/>
            <a:chOff x="1172584" y="1381459"/>
            <a:chExt cx="6779110" cy="692497"/>
          </a:xfrm>
        </p:grpSpPr>
        <p:sp>
          <p:nvSpPr>
            <p:cNvPr id="14" name="TextBox 13"/>
            <p:cNvSpPr txBox="1"/>
            <p:nvPr/>
          </p:nvSpPr>
          <p:spPr>
            <a:xfrm>
              <a:off x="4147073" y="1381459"/>
              <a:ext cx="1169551"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514350" y="2987040"/>
            <a:ext cx="2852928" cy="51694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3483863" y="2987040"/>
            <a:ext cx="2852928" cy="51694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88670" y="2987040"/>
            <a:ext cx="2581835" cy="877824"/>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6366" y="3930127"/>
            <a:ext cx="2852928" cy="42306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751730" y="2987040"/>
            <a:ext cx="2585466" cy="877824"/>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3925824"/>
            <a:ext cx="2849796" cy="42306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D321B3-E5E2-0C4F-9D0E-AB1C2D4E2270}" type="datetimeFigureOut">
              <a:rPr lang="en-US" smtClean="0"/>
              <a:t>4/10/2013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22A2B6-76A0-594F-83E7-D692EE14A758}" type="slidenum">
              <a:rPr lang="en-US" smtClean="0"/>
              <a:t>‹#›</a:t>
            </a:fld>
            <a:endParaRPr lang="en-US"/>
          </a:p>
        </p:txBody>
      </p:sp>
      <p:grpSp>
        <p:nvGrpSpPr>
          <p:cNvPr id="14" name="Group 13"/>
          <p:cNvGrpSpPr/>
          <p:nvPr/>
        </p:nvGrpSpPr>
        <p:grpSpPr>
          <a:xfrm>
            <a:off x="879438" y="1856290"/>
            <a:ext cx="5084333" cy="923330"/>
            <a:chOff x="1172584" y="1381459"/>
            <a:chExt cx="6779110" cy="692497"/>
          </a:xfrm>
        </p:grpSpPr>
        <p:sp>
          <p:nvSpPr>
            <p:cNvPr id="16" name="TextBox 15"/>
            <p:cNvSpPr txBox="1"/>
            <p:nvPr/>
          </p:nvSpPr>
          <p:spPr>
            <a:xfrm>
              <a:off x="4147073" y="1381459"/>
              <a:ext cx="1169551"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ED321B3-E5E2-0C4F-9D0E-AB1C2D4E2270}" type="datetimeFigureOut">
              <a:rPr lang="en-US" smtClean="0"/>
              <a:t>4/10/2013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22A2B6-76A0-594F-83E7-D692EE14A758}" type="slidenum">
              <a:rPr lang="en-US" smtClean="0"/>
              <a:t>‹#›</a:t>
            </a:fld>
            <a:endParaRPr lang="en-US"/>
          </a:p>
        </p:txBody>
      </p:sp>
      <p:grpSp>
        <p:nvGrpSpPr>
          <p:cNvPr id="10" name="Group 9"/>
          <p:cNvGrpSpPr/>
          <p:nvPr/>
        </p:nvGrpSpPr>
        <p:grpSpPr>
          <a:xfrm>
            <a:off x="879438" y="1856290"/>
            <a:ext cx="5084333" cy="923330"/>
            <a:chOff x="1172584" y="1381459"/>
            <a:chExt cx="6779110" cy="692497"/>
          </a:xfrm>
        </p:grpSpPr>
        <p:sp>
          <p:nvSpPr>
            <p:cNvPr id="14" name="TextBox 13"/>
            <p:cNvSpPr txBox="1"/>
            <p:nvPr/>
          </p:nvSpPr>
          <p:spPr>
            <a:xfrm>
              <a:off x="4147073" y="1381459"/>
              <a:ext cx="1169551" cy="692497"/>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321B3-E5E2-0C4F-9D0E-AB1C2D4E2270}" type="datetimeFigureOut">
              <a:rPr lang="en-US" smtClean="0"/>
              <a:t>4/10/2013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22A2B6-76A0-594F-83E7-D692EE14A75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75935" y="2237594"/>
            <a:ext cx="2566862" cy="2515895"/>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519001" y="745865"/>
            <a:ext cx="3087500" cy="7422353"/>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775935" y="4805084"/>
            <a:ext cx="2558794" cy="3356385"/>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321B3-E5E2-0C4F-9D0E-AB1C2D4E2270}" type="datetimeFigureOut">
              <a:rPr lang="en-US" smtClean="0"/>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2A2B6-76A0-594F-83E7-D692EE14A75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299" y="6225091"/>
            <a:ext cx="5825266" cy="85963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1637844" y="889287"/>
            <a:ext cx="3579117" cy="4797355"/>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16367" y="7099075"/>
            <a:ext cx="5817198" cy="1073149"/>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D321B3-E5E2-0C4F-9D0E-AB1C2D4E2270}" type="datetimeFigureOut">
              <a:rPr lang="en-US" smtClean="0"/>
              <a:t>4/10/2013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22A2B6-76A0-594F-83E7-D692EE14A75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6858000" cy="9144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16368" y="760208"/>
            <a:ext cx="5817197" cy="1405667"/>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524436" y="2997797"/>
            <a:ext cx="5809129" cy="51704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0284" y="8215257"/>
            <a:ext cx="1600200" cy="486833"/>
          </a:xfrm>
          <a:prstGeom prst="rect">
            <a:avLst/>
          </a:prstGeom>
        </p:spPr>
        <p:txBody>
          <a:bodyPr vert="horz" lIns="91440" tIns="45720" rIns="91440" bIns="45720" rtlCol="0" anchor="ctr"/>
          <a:lstStyle>
            <a:lvl1pPr algn="l">
              <a:defRPr sz="1200">
                <a:solidFill>
                  <a:schemeClr val="tx2"/>
                </a:solidFill>
              </a:defRPr>
            </a:lvl1pPr>
          </a:lstStyle>
          <a:p>
            <a:fld id="{DED321B3-E5E2-0C4F-9D0E-AB1C2D4E2270}" type="datetimeFigureOut">
              <a:rPr lang="en-US" smtClean="0"/>
              <a:t>4/10/2013</a:t>
            </a:fld>
            <a:endParaRPr lang="en-US"/>
          </a:p>
        </p:txBody>
      </p:sp>
      <p:sp>
        <p:nvSpPr>
          <p:cNvPr id="5" name="Footer Placeholder 4"/>
          <p:cNvSpPr>
            <a:spLocks noGrp="1"/>
          </p:cNvSpPr>
          <p:nvPr>
            <p:ph type="ftr" sz="quarter" idx="3"/>
          </p:nvPr>
        </p:nvSpPr>
        <p:spPr>
          <a:xfrm>
            <a:off x="2343150" y="8215257"/>
            <a:ext cx="2171700" cy="486833"/>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4979448" y="8215257"/>
            <a:ext cx="1600200" cy="486833"/>
          </a:xfrm>
          <a:prstGeom prst="rect">
            <a:avLst/>
          </a:prstGeom>
        </p:spPr>
        <p:txBody>
          <a:bodyPr vert="horz" lIns="91440" tIns="45720" rIns="91440" bIns="45720" rtlCol="0" anchor="ctr"/>
          <a:lstStyle>
            <a:lvl1pPr algn="r">
              <a:defRPr sz="1200">
                <a:solidFill>
                  <a:schemeClr val="tx2"/>
                </a:solidFill>
              </a:defRPr>
            </a:lvl1pPr>
          </a:lstStyle>
          <a:p>
            <a:fld id="{5322A2B6-76A0-594F-83E7-D692EE14A75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firstpeople.u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839788"/>
            <a:ext cx="6430963" cy="498475"/>
          </a:xfrm>
        </p:spPr>
        <p:txBody>
          <a:bodyPr>
            <a:noAutofit/>
          </a:bodyPr>
          <a:lstStyle/>
          <a:p>
            <a:r>
              <a:rPr lang="en-US" sz="3200" b="1" dirty="0" smtClean="0"/>
              <a:t>Native American Talking Stick</a:t>
            </a:r>
            <a:endParaRPr lang="en-US" sz="3200" b="1" dirty="0"/>
          </a:p>
        </p:txBody>
      </p:sp>
      <p:sp>
        <p:nvSpPr>
          <p:cNvPr id="3" name="Content Placeholder 2"/>
          <p:cNvSpPr>
            <a:spLocks noGrp="1"/>
          </p:cNvSpPr>
          <p:nvPr>
            <p:ph idx="4294967295"/>
          </p:nvPr>
        </p:nvSpPr>
        <p:spPr>
          <a:xfrm>
            <a:off x="427038" y="2932113"/>
            <a:ext cx="6003925" cy="5648325"/>
          </a:xfrm>
        </p:spPr>
        <p:txBody>
          <a:bodyPr>
            <a:normAutofit fontScale="70000" lnSpcReduction="20000"/>
          </a:bodyPr>
          <a:lstStyle/>
          <a:p>
            <a:r>
              <a:rPr lang="en-US" b="1" i="1" dirty="0" smtClean="0"/>
              <a:t>An American Indian Legend - Nation </a:t>
            </a:r>
            <a:r>
              <a:rPr lang="en-US" b="1" i="1" dirty="0" smtClean="0"/>
              <a:t>Unknown</a:t>
            </a:r>
          </a:p>
          <a:p>
            <a:pPr marL="0" indent="0">
              <a:buNone/>
            </a:pPr>
            <a:endParaRPr lang="en-US" b="1" i="1" dirty="0" smtClean="0"/>
          </a:p>
          <a:p>
            <a:r>
              <a:rPr lang="en-US" b="1" i="1" dirty="0" smtClean="0"/>
              <a:t>The Talking Stick is a tool used in many Native American Traditions when a council is called. It allows all council members to present their Sacred Point of View. </a:t>
            </a:r>
            <a:endParaRPr lang="en-US" b="1" i="1" dirty="0" smtClean="0"/>
          </a:p>
          <a:p>
            <a:r>
              <a:rPr lang="en-US" b="1" i="1" dirty="0" smtClean="0"/>
              <a:t>The </a:t>
            </a:r>
            <a:r>
              <a:rPr lang="en-US" b="1" i="1" dirty="0" smtClean="0"/>
              <a:t>Talking Stick is passed from person to person as they speak and only the person holding the stick is allowed to talk during that time period. </a:t>
            </a:r>
            <a:endParaRPr lang="en-US" b="1" i="1" dirty="0" smtClean="0"/>
          </a:p>
          <a:p>
            <a:r>
              <a:rPr lang="en-US" b="1" i="1" dirty="0" smtClean="0"/>
              <a:t>Every </a:t>
            </a:r>
            <a:r>
              <a:rPr lang="en-US" b="1" i="1" dirty="0" smtClean="0"/>
              <a:t>member of the meeting must listen closely to the words being spoken, so when their turn comes, they do not repeat unneeded information or ask impertinent questions. </a:t>
            </a:r>
            <a:endParaRPr lang="en-US" b="1" i="1" dirty="0" smtClean="0"/>
          </a:p>
          <a:p>
            <a:r>
              <a:rPr lang="en-US" b="1" i="1" dirty="0" smtClean="0"/>
              <a:t>Indian </a:t>
            </a:r>
            <a:r>
              <a:rPr lang="en-US" b="1" i="1" dirty="0" smtClean="0"/>
              <a:t>children are taught to listen from age three forward; they are also taught to respect another's viewpoint. This is not to say that they may not disagree, but rather they are bound by their personal honor to allow everyone their Sacred Point of View</a:t>
            </a:r>
            <a:r>
              <a:rPr lang="en-US" b="1" i="1" dirty="0" smtClean="0"/>
              <a:t>.</a:t>
            </a:r>
            <a:endParaRPr lang="en-US" b="1" i="1" dirty="0" smtClean="0"/>
          </a:p>
          <a:p>
            <a:r>
              <a:rPr lang="en-US" b="1" i="1" dirty="0" smtClean="0"/>
              <a:t>The </a:t>
            </a:r>
            <a:r>
              <a:rPr lang="en-US" b="1" i="1" dirty="0" smtClean="0"/>
              <a:t>Talking Stick is the tool that teaches each of us to honor the Sacred Point of View of every living creature.</a:t>
            </a:r>
          </a:p>
          <a:p>
            <a:pPr algn="r">
              <a:buNone/>
            </a:pPr>
            <a:endParaRPr lang="en-US" b="1" i="1" dirty="0" smtClean="0">
              <a:hlinkClick r:id="rId2"/>
            </a:endParaRPr>
          </a:p>
          <a:p>
            <a:pPr algn="r">
              <a:buNone/>
            </a:pPr>
            <a:endParaRPr lang="en-US" b="1" i="1" dirty="0">
              <a:hlinkClick r:id="rId2"/>
            </a:endParaRPr>
          </a:p>
          <a:p>
            <a:pPr algn="r">
              <a:buNone/>
            </a:pPr>
            <a:r>
              <a:rPr lang="en-US" b="1" i="1" dirty="0" smtClean="0">
                <a:hlinkClick r:id="rId2"/>
              </a:rPr>
              <a:t>Source:  http://www.firstpeople.us</a:t>
            </a:r>
            <a:endParaRPr lang="en-US" b="1" i="1" dirty="0" smtClean="0"/>
          </a:p>
          <a:p>
            <a:pPr>
              <a:buNone/>
            </a:pPr>
            <a:r>
              <a:rPr lang="en-US" b="1" i="1" dirty="0" smtClean="0"/>
              <a:t>	</a:t>
            </a:r>
          </a:p>
          <a:p>
            <a:endParaRPr lang="en-US" dirty="0"/>
          </a:p>
        </p:txBody>
      </p:sp>
      <p:pic>
        <p:nvPicPr>
          <p:cNvPr id="4" name="Picture 3" descr="TalkingStick2.jpg"/>
          <p:cNvPicPr>
            <a:picLocks noChangeAspect="1"/>
          </p:cNvPicPr>
          <p:nvPr/>
        </p:nvPicPr>
        <p:blipFill>
          <a:blip r:embed="rId3"/>
          <a:stretch>
            <a:fillRect/>
          </a:stretch>
        </p:blipFill>
        <p:spPr>
          <a:xfrm>
            <a:off x="2074240" y="1578445"/>
            <a:ext cx="2585676" cy="1208298"/>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22</TotalTime>
  <Words>178</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Hardcover</vt:lpstr>
      <vt:lpstr>Native American Talking Stick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Native American Talking Stick</dc:title>
  <dc:creator>Sarah Cloud</dc:creator>
  <cp:lastModifiedBy>Cloud, Sarah</cp:lastModifiedBy>
  <cp:revision>3</cp:revision>
  <cp:lastPrinted>2011-12-06T03:58:49Z</cp:lastPrinted>
  <dcterms:created xsi:type="dcterms:W3CDTF">2011-12-06T03:47:43Z</dcterms:created>
  <dcterms:modified xsi:type="dcterms:W3CDTF">2013-04-10T18:35:41Z</dcterms:modified>
</cp:coreProperties>
</file>