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notesSlides/notesSlide20.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4" r:id="rId1"/>
  </p:sldMasterIdLst>
  <p:notesMasterIdLst>
    <p:notesMasterId r:id="rId26"/>
  </p:notesMasterIdLst>
  <p:handoutMasterIdLst>
    <p:handoutMasterId r:id="rId27"/>
  </p:handoutMasterIdLst>
  <p:sldIdLst>
    <p:sldId id="256" r:id="rId2"/>
    <p:sldId id="266" r:id="rId3"/>
    <p:sldId id="258" r:id="rId4"/>
    <p:sldId id="267" r:id="rId5"/>
    <p:sldId id="268" r:id="rId6"/>
    <p:sldId id="260" r:id="rId7"/>
    <p:sldId id="272" r:id="rId8"/>
    <p:sldId id="269" r:id="rId9"/>
    <p:sldId id="281" r:id="rId10"/>
    <p:sldId id="261" r:id="rId11"/>
    <p:sldId id="271" r:id="rId12"/>
    <p:sldId id="274" r:id="rId13"/>
    <p:sldId id="273" r:id="rId14"/>
    <p:sldId id="282" r:id="rId15"/>
    <p:sldId id="277" r:id="rId16"/>
    <p:sldId id="263" r:id="rId17"/>
    <p:sldId id="270" r:id="rId18"/>
    <p:sldId id="278" r:id="rId19"/>
    <p:sldId id="280" r:id="rId20"/>
    <p:sldId id="279" r:id="rId21"/>
    <p:sldId id="275" r:id="rId22"/>
    <p:sldId id="264" r:id="rId23"/>
    <p:sldId id="265" r:id="rId24"/>
    <p:sldId id="276" r:id="rId2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0428" autoAdjust="0"/>
  </p:normalViewPr>
  <p:slideViewPr>
    <p:cSldViewPr snapToGrid="0" snapToObjects="1">
      <p:cViewPr varScale="1">
        <p:scale>
          <a:sx n="83" d="100"/>
          <a:sy n="83" d="100"/>
        </p:scale>
        <p:origin x="-107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0B3F3DDB-7CEC-4B83-BB7C-3A09945BE2DE}" type="datetimeFigureOut">
              <a:rPr lang="en-US" smtClean="0"/>
              <a:pPr/>
              <a:t>5/14/13</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ECCD47E3-1258-4699-8B15-8917AF7364D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5928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7979CFC-2FE1-E846-B7FA-7382992919D0}" type="datetimeFigureOut">
              <a:rPr lang="en-US" smtClean="0"/>
              <a:pPr/>
              <a:t>5/14/13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846DA15-5CB8-9447-AAAD-F9EE7063916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4334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eaLnBrk="0" fontAlgn="base" hangingPunct="0">
              <a:spcBef>
                <a:spcPct val="30000"/>
              </a:spcBef>
              <a:spcAft>
                <a:spcPct val="0"/>
              </a:spcAft>
              <a:defRPr/>
            </a:pPr>
            <a:r>
              <a:rPr lang="en-US" dirty="0">
                <a:latin typeface="Arial" charset="0"/>
              </a:rPr>
              <a:t>•The </a:t>
            </a:r>
            <a:r>
              <a:rPr lang="en-US" dirty="0" smtClean="0"/>
              <a:t>U.S. population is becoming</a:t>
            </a:r>
            <a:r>
              <a:rPr lang="en-US" baseline="0" dirty="0" smtClean="0"/>
              <a:t> </a:t>
            </a:r>
            <a:r>
              <a:rPr lang="en-US" dirty="0" smtClean="0"/>
              <a:t>more and more culturally and ethnically diverse.</a:t>
            </a:r>
          </a:p>
          <a:p>
            <a:pPr defTabSz="924916" eaLnBrk="0" fontAlgn="base" hangingPunct="0">
              <a:spcBef>
                <a:spcPct val="30000"/>
              </a:spcBef>
              <a:spcAft>
                <a:spcPct val="0"/>
              </a:spcAft>
              <a:defRPr/>
            </a:pPr>
            <a:endParaRPr lang="en-US" dirty="0" smtClean="0"/>
          </a:p>
          <a:p>
            <a:r>
              <a:rPr lang="en-US" dirty="0">
                <a:latin typeface="Arial" charset="0"/>
              </a:rPr>
              <a:t>•How we define health and place meaning to illness and treatment is largely influenced by our culture.  </a:t>
            </a:r>
          </a:p>
          <a:p>
            <a:endParaRPr lang="en-US" dirty="0" smtClean="0"/>
          </a:p>
          <a:p>
            <a:r>
              <a:rPr lang="en-US" dirty="0">
                <a:latin typeface="Arial" charset="0"/>
              </a:rPr>
              <a:t>•To care for people holistically, nurses need to integrate culturally congruent care within their nursing practice.</a:t>
            </a:r>
            <a:endParaRPr lang="en-US" dirty="0" smtClean="0"/>
          </a:p>
          <a:p>
            <a:endParaRPr lang="en-US" i="0" dirty="0" smtClean="0"/>
          </a:p>
          <a:p>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214459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foundation of transcultural care is to first identify our own beliefs, culture,</a:t>
            </a:r>
            <a:r>
              <a:rPr lang="en-US" baseline="0" dirty="0" smtClean="0"/>
              <a:t> and experiences, for they become the lens through which all others are perceived.</a:t>
            </a:r>
          </a:p>
          <a:p>
            <a:endParaRPr lang="en-US" baseline="0" dirty="0" smtClean="0"/>
          </a:p>
          <a:p>
            <a:r>
              <a:rPr lang="en-US" baseline="0" dirty="0" smtClean="0"/>
              <a:t>Compare your personal beliefs and practices with those held by people from a different ethnic or cultural background.</a:t>
            </a:r>
          </a:p>
          <a:p>
            <a:endParaRPr lang="en-US" baseline="0" dirty="0" smtClean="0"/>
          </a:p>
          <a:p>
            <a:r>
              <a:rPr lang="en-US" baseline="0" dirty="0" smtClean="0"/>
              <a:t>Identify how the “dynamics of differences” may influence your nursing practice.  </a:t>
            </a:r>
          </a:p>
          <a:p>
            <a:endParaRPr lang="en-US" baseline="0" dirty="0" smtClean="0"/>
          </a:p>
          <a:p>
            <a:r>
              <a:rPr lang="en-US" baseline="0" dirty="0" smtClean="0"/>
              <a:t>Some of the terms we use when describing cultural nursing care….</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880349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Culturally-competent nurses….</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8488421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 competency exists along</a:t>
            </a:r>
            <a:r>
              <a:rPr lang="en-US" baseline="0" dirty="0" smtClean="0"/>
              <a:t> a continuum—it is not a light switch that can be turned on or off—but is a continual journey of self-exploration and the process of inquiry to broaden a pool of understanding of individuals and groups.  </a:t>
            </a:r>
          </a:p>
          <a:p>
            <a:endParaRPr lang="en-US" baseline="0" dirty="0" smtClean="0"/>
          </a:p>
          <a:p>
            <a:r>
              <a:rPr lang="en-US" dirty="0" smtClean="0"/>
              <a:t>The continuum can range from cultural destructiveness</a:t>
            </a:r>
            <a:r>
              <a:rPr lang="en-US" baseline="0" dirty="0" smtClean="0"/>
              <a:t> to competency, and our level may vary depending on the setting, the individual or population group, and the situation.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577615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4401442"/>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46DA15-5CB8-9447-AAAD-F9EE7063916B}"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9400432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Reference—understanding</a:t>
            </a:r>
            <a:r>
              <a:rPr lang="en-US" baseline="0" dirty="0" smtClean="0"/>
              <a:t> these terms and how they are defined by individuals within your team are important conversations.   Note:  This can be a matching activity for students working in small groups—match the term with </a:t>
            </a:r>
            <a:r>
              <a:rPr lang="en-US" baseline="0" smtClean="0"/>
              <a:t>the definition.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6468141"/>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a:t>
            </a:r>
            <a:r>
              <a:rPr lang="en-US" baseline="0" dirty="0" smtClean="0"/>
              <a:t> plays a key role in how we think about our health and health care.  What keeps us healthy?  What meaning do we ascribe to various conditions?  Why do we think they happen to us?  What treatments do we think will work in treating our ailments?  </a:t>
            </a:r>
          </a:p>
          <a:p>
            <a:endParaRPr lang="en-US" baseline="0" dirty="0" smtClean="0"/>
          </a:p>
          <a:p>
            <a:r>
              <a:rPr lang="en-US" baseline="0" dirty="0" smtClean="0"/>
              <a:t>Here’s a question—when you were a young child, and had a bad cold, what did your mother (grandmother, caregiver) give you?  </a:t>
            </a:r>
          </a:p>
          <a:p>
            <a:endParaRPr lang="en-US" baseline="0" dirty="0" smtClean="0"/>
          </a:p>
          <a:p>
            <a:r>
              <a:rPr lang="en-US" baseline="0" dirty="0" smtClean="0"/>
              <a:t>The various health beliefs and practices may have grounded in religious beliefs, biomedical beliefs, holistic beliefs and folk traditions and treatments.  </a:t>
            </a:r>
          </a:p>
          <a:p>
            <a:endParaRPr lang="en-US" baseline="0" dirty="0" smtClean="0"/>
          </a:p>
          <a:p>
            <a:r>
              <a:rPr lang="en-US" baseline="0" dirty="0" smtClean="0"/>
              <a:t>Examples of health beliefs and practices is provided as handout.  Reference: Clark, M. J. (2008). Community Health Nursing: Advocacy for Population Health (Appendix B: Cultural Influences on Health and Health-Related Behaviors). Upper Saddle River, NJ: Pearson Prentice Hall. </a:t>
            </a:r>
          </a:p>
          <a:p>
            <a:endParaRPr lang="en-US" baseline="0" dirty="0" smtClean="0"/>
          </a:p>
          <a:p>
            <a:r>
              <a:rPr lang="en-US" dirty="0" smtClean="0"/>
              <a:t>It’s not which</a:t>
            </a:r>
            <a:r>
              <a:rPr lang="en-US" baseline="0" dirty="0" smtClean="0"/>
              <a:t> belief is “right” or “wrong”, it is what the client and family believes and how we as healthcare providers react to and support their beliefs and practices that comprises cultural competence.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644165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is cultural competence important?  </a:t>
            </a:r>
          </a:p>
          <a:p>
            <a:endParaRPr lang="en-US" dirty="0" smtClean="0"/>
          </a:p>
          <a:p>
            <a:r>
              <a:rPr lang="en-US" dirty="0" smtClean="0"/>
              <a:t>Yes, we already talked about the increasing diversity</a:t>
            </a:r>
            <a:r>
              <a:rPr lang="en-US" baseline="0" dirty="0" smtClean="0"/>
              <a:t> of our nation, but why else?</a:t>
            </a:r>
          </a:p>
          <a:p>
            <a:endParaRPr lang="en-US" baseline="0" dirty="0" smtClean="0"/>
          </a:p>
          <a:p>
            <a:r>
              <a:rPr lang="en-US" baseline="0" dirty="0" smtClean="0"/>
              <a:t>One of the important issues facing our world today is the wide disparities in health outcomes among populations—</a:t>
            </a:r>
          </a:p>
          <a:p>
            <a:pPr marL="173422" indent="-173422">
              <a:buFont typeface="Arial" pitchFamily="34" charset="0"/>
              <a:buChar char="•"/>
            </a:pPr>
            <a:r>
              <a:rPr lang="en-US" baseline="0" dirty="0" smtClean="0"/>
              <a:t>Infant mortality</a:t>
            </a:r>
          </a:p>
          <a:p>
            <a:pPr marL="173422" indent="-173422">
              <a:buFont typeface="Arial" pitchFamily="34" charset="0"/>
              <a:buChar char="•"/>
            </a:pPr>
            <a:r>
              <a:rPr lang="en-US" baseline="0" dirty="0" smtClean="0"/>
              <a:t>Diabetes</a:t>
            </a:r>
          </a:p>
          <a:p>
            <a:pPr marL="173422" indent="-173422">
              <a:buFont typeface="Arial" pitchFamily="34" charset="0"/>
              <a:buChar char="•"/>
            </a:pPr>
            <a:r>
              <a:rPr lang="en-US" baseline="0" dirty="0" smtClean="0"/>
              <a:t>Heart disease</a:t>
            </a:r>
          </a:p>
          <a:p>
            <a:pPr marL="173422" indent="-173422">
              <a:buFont typeface="Arial" pitchFamily="34" charset="0"/>
              <a:buChar char="•"/>
            </a:pPr>
            <a:r>
              <a:rPr lang="en-US" baseline="0" dirty="0" smtClean="0"/>
              <a:t>Poverty</a:t>
            </a:r>
          </a:p>
          <a:p>
            <a:pPr marL="173422" indent="-173422">
              <a:buFont typeface="Arial" pitchFamily="34" charset="0"/>
              <a:buChar char="•"/>
            </a:pPr>
            <a:r>
              <a:rPr lang="en-US" baseline="0" dirty="0" smtClean="0"/>
              <a:t>Cancer</a:t>
            </a:r>
            <a:endParaRPr lang="en-US" baseline="0" dirty="0"/>
          </a:p>
          <a:p>
            <a:endParaRPr lang="en-US" baseline="0" dirty="0"/>
          </a:p>
          <a:p>
            <a:r>
              <a:rPr lang="en-US" baseline="0" dirty="0" smtClean="0"/>
              <a:t>The National Center for Cultural Competency at Georgetown University is an excellent resource for individual and organizational assessment of cultural competency, training and other resources for health professionals.  Here is a quick video</a:t>
            </a:r>
            <a:r>
              <a:rPr lang="en-US" baseline="0" dirty="0" smtClean="0"/>
              <a:t> from the NCCC called, Cultural Competence for Healthcare Providers (9:27)</a:t>
            </a:r>
            <a:endParaRPr lang="en-US" baseline="0" dirty="0" smtClean="0"/>
          </a:p>
        </p:txBody>
      </p:sp>
      <p:sp>
        <p:nvSpPr>
          <p:cNvPr id="4" name="Slide Number Placeholder 3"/>
          <p:cNvSpPr>
            <a:spLocks noGrp="1"/>
          </p:cNvSpPr>
          <p:nvPr>
            <p:ph type="sldNum" sz="quarter" idx="10"/>
          </p:nvPr>
        </p:nvSpPr>
        <p:spPr/>
        <p:txBody>
          <a:bodyPr/>
          <a:lstStyle/>
          <a:p>
            <a:fld id="{A846DA15-5CB8-9447-AAAD-F9EE7063916B}" type="slidenum">
              <a:rPr lang="en-US" smtClean="0"/>
              <a:pPr/>
              <a:t>17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742689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first step in the nursing process is Assessment.  Often the nurse’s first task is to complete an intake assessment:</a:t>
            </a:r>
          </a:p>
          <a:p>
            <a:endParaRPr lang="en-US" dirty="0"/>
          </a:p>
          <a:p>
            <a:r>
              <a:rPr lang="en-US" dirty="0"/>
              <a:t>When working with patients from different cultures, obtaining the information you need to make a diagnosis and recommend a successful treatment plan can be very challenging. Complete and accurate information is essential since providers are more likely to miss a diagnosis when the medical history is incomplete. It is also important to understand the patient's perception of the illness, in order to develop common expectations of the treatment course and outcomes. There are several useful techniques that providers can use to elicit the patients perspective on his or her illness. It is important that such techniques do not bias the patient's response toward what the provider expects to hear.</a:t>
            </a:r>
          </a:p>
          <a:p>
            <a:endParaRPr lang="en-US" dirty="0"/>
          </a:p>
          <a:p>
            <a:r>
              <a:rPr lang="en-US" dirty="0"/>
              <a:t>Ask Question in slide: </a:t>
            </a:r>
          </a:p>
          <a:p>
            <a:endParaRPr lang="en-US" dirty="0"/>
          </a:p>
          <a:p>
            <a:r>
              <a:rPr lang="en-US" dirty="0"/>
              <a:t>Response:  a--While it may seem easier to ask questions that require a simple "yes" or "no" answer, this technique seriously limits the ability of the patient to communicate information that may be essential for an accurate history and diagnosis. Further, the patient may answer "yes" or "no" without really understanding the question. The most effective way to put the patient at ease and to ensure that the patient provides essential information about his or her symptoms is to combine two types of questions: 1) open-ended questions, such as "What can you tell me about the pain in your knee?" and 2) more directed questions, such as "What makes the pain get better or worse?" Always get a qualified interpreter whenever possible.	</a:t>
            </a:r>
          </a:p>
          <a:p>
            <a:r>
              <a:rPr lang="en-US" dirty="0"/>
              <a:t> 	</a:t>
            </a:r>
          </a:p>
          <a:p>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 want to share a Summer</a:t>
            </a:r>
            <a:r>
              <a:rPr lang="en-US" baseline="0" dirty="0" smtClean="0"/>
              <a:t> Reading Recommendation that brings to life a real story of a Hmong family in California and their experience with the healthcare system surrounding their daughter’s intractable seizure disorder.  The book details the family’s journey in the treatment of their daughter </a:t>
            </a:r>
            <a:r>
              <a:rPr lang="en-US" baseline="0" dirty="0" err="1" smtClean="0"/>
              <a:t>Lia</a:t>
            </a:r>
            <a:r>
              <a:rPr lang="en-US" baseline="0" dirty="0" smtClean="0"/>
              <a:t> Lee.  </a:t>
            </a:r>
            <a:r>
              <a:rPr lang="en-US" baseline="0" dirty="0" err="1" smtClean="0"/>
              <a:t>Lia’s</a:t>
            </a:r>
            <a:r>
              <a:rPr lang="en-US" baseline="0" dirty="0" smtClean="0"/>
              <a:t> parents fled their mountain village after Laos fell to the communists in 1975.  After years in Thai refugee camps, they were resettled in Merced, California in 1980.  </a:t>
            </a:r>
          </a:p>
          <a:p>
            <a:endParaRPr lang="en-US" baseline="0" dirty="0" smtClean="0"/>
          </a:p>
          <a:p>
            <a:r>
              <a:rPr lang="en-US" baseline="0" dirty="0" err="1" smtClean="0"/>
              <a:t>Lia</a:t>
            </a:r>
            <a:r>
              <a:rPr lang="en-US" baseline="0" dirty="0" smtClean="0"/>
              <a:t> was born in 1982, and shortly after had her first seizure.  Her family’s struggles with hospitals, doctors and social workers is chronicled in this book.  Because of language and cultural differences, her family had trouble administering her medication, and she spent a year in foster care.  </a:t>
            </a:r>
          </a:p>
          <a:p>
            <a:endParaRPr lang="en-US" baseline="0" dirty="0" smtClean="0"/>
          </a:p>
          <a:p>
            <a:r>
              <a:rPr lang="en-US" baseline="0" dirty="0" smtClean="0"/>
              <a:t>The day before Thanksgiving in 1996, she suffered her near-fatal seizure, and was rushed to the Merced hospital for the 16</a:t>
            </a:r>
            <a:r>
              <a:rPr lang="en-US" baseline="30000" dirty="0" smtClean="0"/>
              <a:t>th</a:t>
            </a:r>
            <a:r>
              <a:rPr lang="en-US" baseline="0" dirty="0" smtClean="0"/>
              <a:t> time.  This time, her seizure lasted over two hours.  She was transferred to a hospital in Fresno, where doctors declared her brain dead. Her parents brought her home from the hospital to die.  But when they removed her feeding tube, </a:t>
            </a:r>
            <a:r>
              <a:rPr lang="en-US" baseline="0" dirty="0" err="1" smtClean="0"/>
              <a:t>Lia’s</a:t>
            </a:r>
            <a:r>
              <a:rPr lang="en-US" baseline="0" dirty="0" smtClean="0"/>
              <a:t> cries convinced them that </a:t>
            </a:r>
            <a:r>
              <a:rPr lang="en-US" baseline="0" dirty="0" err="1" smtClean="0"/>
              <a:t>Lia</a:t>
            </a:r>
            <a:r>
              <a:rPr lang="en-US" baseline="0" dirty="0" smtClean="0"/>
              <a:t> was not ready to die.  Her parents, like most traditional Hmong, believe in ancestor spirits.  They asked a shaman to travel to the highest level in the spirit world and strike a bargain:  Give us our daughter’s life and we’ll give you a life in exchange.” They sacrificed a pig and got their wish.</a:t>
            </a:r>
          </a:p>
          <a:p>
            <a:endParaRPr lang="en-US" baseline="0" dirty="0" smtClean="0"/>
          </a:p>
          <a:p>
            <a:r>
              <a:rPr lang="en-US" baseline="0" dirty="0" err="1" smtClean="0"/>
              <a:t>Lia</a:t>
            </a:r>
            <a:r>
              <a:rPr lang="en-US" baseline="0" dirty="0" smtClean="0"/>
              <a:t>, who in July celebrated her 30</a:t>
            </a:r>
            <a:r>
              <a:rPr lang="en-US" baseline="30000" dirty="0" smtClean="0"/>
              <a:t>th</a:t>
            </a:r>
            <a:r>
              <a:rPr lang="en-US" baseline="0" dirty="0" smtClean="0"/>
              <a:t> birthday, still living at home and cared for by her mother, brother, seven sisters and numerous nieces, nephews and cousins—died August 31 after lifelong battle against epilepsy, cerebral palsy, pneumonia and sepsis.  </a:t>
            </a:r>
          </a:p>
          <a:p>
            <a:endParaRPr lang="en-US" baseline="0" dirty="0" smtClean="0"/>
          </a:p>
          <a:p>
            <a:r>
              <a:rPr lang="en-US" baseline="0" dirty="0" smtClean="0"/>
              <a:t>The doctors who treated </a:t>
            </a:r>
            <a:r>
              <a:rPr lang="en-US" baseline="0" dirty="0" err="1" smtClean="0"/>
              <a:t>Lia</a:t>
            </a:r>
            <a:r>
              <a:rPr lang="en-US" baseline="0" dirty="0" smtClean="0"/>
              <a:t> say the book (and her journey) is a game changer– She altered many people’s approaches to dealing with patients with different beliefs.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655831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 a</a:t>
            </a:r>
            <a:r>
              <a:rPr lang="en-US" baseline="0" dirty="0" smtClean="0"/>
              <a:t> lot about culture, and the influence culture has on our health, our relationships with others (including patients), and is a part of our own identity.  But, how would you define culture?  Think for a moment and write down a few words to bring meaning to the term.  </a:t>
            </a:r>
          </a:p>
          <a:p>
            <a:endParaRPr lang="en-US" baseline="0" dirty="0" smtClean="0"/>
          </a:p>
          <a:p>
            <a:r>
              <a:rPr lang="en-US" baseline="0" dirty="0" smtClean="0"/>
              <a:t>Share:  What did you write?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335289"/>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lessons learned through experiences like </a:t>
            </a:r>
            <a:r>
              <a:rPr lang="en-US" dirty="0" err="1" smtClean="0"/>
              <a:t>Lia’s</a:t>
            </a:r>
            <a:r>
              <a:rPr lang="en-US" dirty="0" smtClean="0"/>
              <a:t> led Arthur</a:t>
            </a:r>
            <a:r>
              <a:rPr lang="en-US" baseline="0" dirty="0" smtClean="0"/>
              <a:t> </a:t>
            </a:r>
            <a:r>
              <a:rPr lang="en-US" baseline="0" dirty="0" err="1" smtClean="0"/>
              <a:t>Klienman</a:t>
            </a:r>
            <a:r>
              <a:rPr lang="en-US" baseline="0" dirty="0" smtClean="0"/>
              <a:t>, a Harvard Medical School department chair—to develop a list of questions that are now part of almost every discussion of cross-cultural medicine.  These questions may open the discovery of cultural meaning of disorders, and help navigate the management of care across cultural divides.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20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7161901"/>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We’ve</a:t>
            </a:r>
            <a:r>
              <a:rPr lang="en-US" baseline="0" dirty="0" smtClean="0"/>
              <a:t> talked a lot about cultural competency, but I want to spend some time on Linguistic competency, which is defined as….</a:t>
            </a:r>
          </a:p>
          <a:p>
            <a:endParaRPr lang="en-US" baseline="0" dirty="0" smtClean="0"/>
          </a:p>
          <a:p>
            <a:r>
              <a:rPr lang="en-US" baseline="0" dirty="0" smtClean="0"/>
              <a:t>The </a:t>
            </a:r>
            <a:r>
              <a:rPr lang="en-US" b="1" dirty="0" smtClean="0">
                <a:effectLst/>
              </a:rPr>
              <a:t>National Standards on Culturally and Linguistically Appropriate Services (CLAS),</a:t>
            </a:r>
            <a:r>
              <a:rPr lang="en-US" b="1" baseline="0" dirty="0" smtClean="0">
                <a:effectLst/>
              </a:rPr>
              <a:t> </a:t>
            </a:r>
            <a:r>
              <a:rPr lang="en-US" b="0" baseline="0" dirty="0" smtClean="0">
                <a:effectLst/>
              </a:rPr>
              <a:t>published through the office of minority health </a:t>
            </a:r>
          </a:p>
          <a:p>
            <a:endParaRPr lang="en-US" b="0" baseline="0" dirty="0" smtClean="0">
              <a:effectLst/>
            </a:endParaRPr>
          </a:p>
          <a:p>
            <a:r>
              <a:rPr lang="en-US" dirty="0" smtClean="0">
                <a:effectLst/>
              </a:rPr>
              <a:t>The CLAS standards are primarily directed at health care organizations; however, individual providers are also encouraged to use the standards to make their practices more culturally and linguistically accessible. The principles and activities of culturally and linguistically appropriate services should be integrated throughout an organization and undertaken in partnership with the communities being served. </a:t>
            </a:r>
          </a:p>
          <a:p>
            <a:endParaRPr lang="en-US" dirty="0" smtClean="0">
              <a:effectLst/>
            </a:endParaRPr>
          </a:p>
          <a:p>
            <a:r>
              <a:rPr lang="en-US" dirty="0" smtClean="0">
                <a:effectLst/>
              </a:rPr>
              <a:t>The 14 standards are organized by themes: Culturally Competent Care (Standards 1-3), Language Access Services (Standards 4-7), and Organizational Supports for Cultural Competence (Standards 8-14). Within this framework, there are three types of standards of varying stringency: </a:t>
            </a:r>
            <a:r>
              <a:rPr lang="en-US" b="1" dirty="0" smtClean="0">
                <a:effectLst/>
              </a:rPr>
              <a:t>mandates, guidelines, and recommendations </a:t>
            </a:r>
            <a:r>
              <a:rPr lang="en-US" dirty="0" smtClean="0">
                <a:effectLst/>
              </a:rPr>
              <a:t>as follows: </a:t>
            </a:r>
          </a:p>
          <a:p>
            <a:endParaRPr lang="en-US" dirty="0" smtClean="0">
              <a:effectLst/>
            </a:endParaRPr>
          </a:p>
          <a:p>
            <a:r>
              <a:rPr lang="en-US" dirty="0" smtClean="0">
                <a:effectLst/>
              </a:rPr>
              <a:t>CLAS </a:t>
            </a:r>
            <a:r>
              <a:rPr lang="en-US" b="1" dirty="0" smtClean="0">
                <a:effectLst/>
              </a:rPr>
              <a:t>mandates</a:t>
            </a:r>
            <a:r>
              <a:rPr lang="en-US" dirty="0" smtClean="0">
                <a:effectLst/>
              </a:rPr>
              <a:t> are current Federal requirements for all recipients of Federal funds (Standards </a:t>
            </a:r>
            <a:r>
              <a:rPr lang="en-US" b="1" dirty="0" smtClean="0">
                <a:effectLst/>
              </a:rPr>
              <a:t>4, 5, 6, and 7</a:t>
            </a:r>
            <a:r>
              <a:rPr lang="en-US" dirty="0" smtClean="0">
                <a:effectLst/>
              </a:rPr>
              <a:t>). </a:t>
            </a:r>
          </a:p>
          <a:p>
            <a:endParaRPr lang="en-US" dirty="0" smtClean="0">
              <a:effectLst/>
            </a:endParaRPr>
          </a:p>
          <a:p>
            <a:r>
              <a:rPr lang="en-US" dirty="0" smtClean="0">
                <a:effectLst/>
              </a:rPr>
              <a:t>CLAS guidelines are activities recommended by OMH for adoption as mandates by Federal, State, and national accrediting agencies (Standards 1, 2, 3, 8, 9, 10, 11, 12, and 13). </a:t>
            </a:r>
          </a:p>
          <a:p>
            <a:endParaRPr lang="en-US" dirty="0" smtClean="0">
              <a:effectLst/>
            </a:endParaRPr>
          </a:p>
          <a:p>
            <a:r>
              <a:rPr lang="en-US" dirty="0" smtClean="0">
                <a:effectLst/>
              </a:rPr>
              <a:t>CLAS recommendations are suggested by OMH for voluntary adoption by health care organizations (Standard 14). </a:t>
            </a:r>
          </a:p>
          <a:p>
            <a:endParaRPr lang="en-US" b="1" dirty="0">
              <a:effectLst/>
            </a:endParaRPr>
          </a:p>
        </p:txBody>
      </p:sp>
      <p:sp>
        <p:nvSpPr>
          <p:cNvPr id="4" name="Slide Number Placeholder 3"/>
          <p:cNvSpPr>
            <a:spLocks noGrp="1"/>
          </p:cNvSpPr>
          <p:nvPr>
            <p:ph type="sldNum" sz="quarter" idx="10"/>
          </p:nvPr>
        </p:nvSpPr>
        <p:spPr/>
        <p:txBody>
          <a:bodyPr/>
          <a:lstStyle/>
          <a:p>
            <a:fld id="{A846DA15-5CB8-9447-AAAD-F9EE7063916B}" type="slidenum">
              <a:rPr lang="en-US" smtClean="0"/>
              <a:pPr/>
              <a:t>21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728300"/>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22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7647545"/>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23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3420993"/>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a:t>
            </a:r>
          </a:p>
          <a:p>
            <a:r>
              <a:rPr lang="en-US" dirty="0" smtClean="0"/>
              <a:t>Post</a:t>
            </a:r>
            <a:r>
              <a:rPr lang="en-US" baseline="0" dirty="0" smtClean="0"/>
              <a:t> links to the websites on the Learning Management System (LMS).  List of resources above also have hyperlinks to the websites listed.</a:t>
            </a:r>
            <a:r>
              <a:rPr lang="en-US" baseline="0" dirty="0" smtClean="0"/>
              <a:t> </a:t>
            </a:r>
          </a:p>
          <a:p>
            <a:endParaRPr lang="en-US" baseline="0" dirty="0" smtClean="0"/>
          </a:p>
          <a:p>
            <a:r>
              <a:rPr lang="en-US" baseline="0" dirty="0" smtClean="0"/>
              <a:t>In class, the video link to “Grey’s Anatomy” is shown (6:28), with class discussion on the actions of the health providers regarding the patient’s Hmong beliefs and how culture affects healthcare decisions within families.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275645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eloquently described, culture can be defined in various ways by different people, depending on the purpose of the definition.</a:t>
            </a:r>
          </a:p>
          <a:p>
            <a:endParaRPr lang="en-US" baseline="0" dirty="0" smtClean="0"/>
          </a:p>
          <a:p>
            <a:r>
              <a:rPr lang="en-US" baseline="0" dirty="0" smtClean="0"/>
              <a:t>Culture can be broadly…….</a:t>
            </a:r>
          </a:p>
          <a:p>
            <a:endParaRPr lang="en-US" baseline="0" dirty="0" smtClean="0"/>
          </a:p>
          <a:p>
            <a:r>
              <a:rPr lang="en-US" baseline="0" dirty="0" smtClean="0"/>
              <a:t>Examples---read. </a:t>
            </a:r>
          </a:p>
        </p:txBody>
      </p:sp>
      <p:sp>
        <p:nvSpPr>
          <p:cNvPr id="4" name="Slide Number Placeholder 3"/>
          <p:cNvSpPr>
            <a:spLocks noGrp="1"/>
          </p:cNvSpPr>
          <p:nvPr>
            <p:ph type="sldNum" sz="quarter" idx="10"/>
          </p:nvPr>
        </p:nvSpPr>
        <p:spPr/>
        <p:txBody>
          <a:bodyPr/>
          <a:lstStyle/>
          <a:p>
            <a:fld id="{A846DA15-5CB8-9447-AAAD-F9EE7063916B}"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839972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2268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Read—point</a:t>
            </a:r>
            <a:r>
              <a:rPr lang="en-US" baseline="0" dirty="0" smtClean="0"/>
              <a:t> 1—culture is omnipresent and frequently invisible—especially to those enmeshed within a particular culture. Kind of like a fish in a fishbowl.   </a:t>
            </a:r>
          </a:p>
          <a:p>
            <a:endParaRPr lang="en-US" baseline="0" dirty="0" smtClean="0"/>
          </a:p>
          <a:p>
            <a:r>
              <a:rPr lang="en-US" baseline="0" dirty="0" smtClean="0"/>
              <a:t>Since one is born into a culture, we experience that culture as the way it is, not just ONE way to see the world.  </a:t>
            </a:r>
          </a:p>
          <a:p>
            <a:endParaRPr lang="en-US" baseline="0" dirty="0" smtClean="0"/>
          </a:p>
          <a:p>
            <a:r>
              <a:rPr lang="en-US" baseline="0" dirty="0" smtClean="0"/>
              <a:t>It is only when we encounter people who differ from us, that we “see” our differences.  Examples, being the new kid in school, moving to a different country, or a fish out of water!  These experiences help us get in touch with those characteristics, beliefs and values that are truly our own culture. </a:t>
            </a:r>
            <a:endParaRPr lang="en-US" dirty="0" smtClean="0"/>
          </a:p>
          <a:p>
            <a:endParaRPr lang="en-US" dirty="0" smtClean="0"/>
          </a:p>
          <a:p>
            <a:r>
              <a:rPr lang="en-US" dirty="0" smtClean="0"/>
              <a:t>How we see others is largely</a:t>
            </a:r>
            <a:r>
              <a:rPr lang="en-US" baseline="0" dirty="0" smtClean="0"/>
              <a:t> influenced by our own culture and life experiences—in other words, w</a:t>
            </a:r>
            <a:r>
              <a:rPr lang="en-US" dirty="0" smtClean="0"/>
              <a:t>e </a:t>
            </a:r>
            <a:r>
              <a:rPr lang="en-US" b="1" dirty="0" smtClean="0"/>
              <a:t>see</a:t>
            </a:r>
            <a:r>
              <a:rPr lang="en-US" baseline="0" dirty="0" smtClean="0"/>
              <a:t> others through the </a:t>
            </a:r>
            <a:r>
              <a:rPr lang="en-US" b="1" baseline="0" dirty="0" smtClean="0"/>
              <a:t>lens</a:t>
            </a:r>
            <a:r>
              <a:rPr lang="en-US" baseline="0" dirty="0" smtClean="0"/>
              <a:t> of our own culture, experiences and values.  </a:t>
            </a:r>
          </a:p>
          <a:p>
            <a:endParaRPr lang="en-US" baseline="0" dirty="0" smtClean="0"/>
          </a:p>
          <a:p>
            <a:r>
              <a:rPr lang="en-US" baseline="0" dirty="0" smtClean="0"/>
              <a:t>Getting in touch with our own culture helps us to “see” the lens through which we see and interpret others.  Being culturally competent is to not let our own culture cloud our vision of others, but to be open to understand and support another’s culture.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a:t>
            </a:r>
            <a:r>
              <a:rPr lang="en-US" baseline="0" dirty="0" smtClean="0"/>
              <a:t> behaviors and characteristics that have cultural origins are vast—how we dress, what we eat, our language, and how wee interact with one another are rooted within our culture and family structures.  Differences affect our relationships across cultures.  Let’s consider a few of these variations—</a:t>
            </a:r>
          </a:p>
          <a:p>
            <a:endParaRPr lang="en-US" baseline="0" dirty="0" smtClean="0"/>
          </a:p>
          <a:p>
            <a:r>
              <a:rPr lang="en-US" baseline="0" dirty="0" smtClean="0"/>
              <a:t>What can you tell me about some differences you know about in relation to these characteristics?</a:t>
            </a:r>
          </a:p>
          <a:p>
            <a:endParaRPr lang="en-US" baseline="0" dirty="0" smtClean="0"/>
          </a:p>
          <a:p>
            <a:r>
              <a:rPr lang="en-US" baseline="0" dirty="0" smtClean="0"/>
              <a:t>Examples:  </a:t>
            </a:r>
          </a:p>
          <a:p>
            <a:endParaRPr lang="en-US" baseline="0" dirty="0" smtClean="0"/>
          </a:p>
          <a:p>
            <a:r>
              <a:rPr lang="en-US" baseline="0" dirty="0" smtClean="0"/>
              <a:t>Gestures:  Come here vs. extending arm; thumbs up in Western societies vs. Greek; “OK” in Russia or Turkey—sexual insult</a:t>
            </a:r>
          </a:p>
          <a:p>
            <a:endParaRPr lang="en-US" baseline="0" dirty="0" smtClean="0"/>
          </a:p>
          <a:p>
            <a:r>
              <a:rPr lang="en-US" baseline="0" dirty="0" smtClean="0"/>
              <a:t>Eye contact: may be considered rude or an invitation??</a:t>
            </a:r>
          </a:p>
          <a:p>
            <a:endParaRPr lang="en-US" baseline="0" dirty="0" smtClean="0"/>
          </a:p>
          <a:p>
            <a:r>
              <a:rPr lang="en-US" baseline="0" dirty="0" smtClean="0"/>
              <a:t>Physical contact—are you a “touch” person?  How might that be perceived by other cultures?</a:t>
            </a:r>
          </a:p>
          <a:p>
            <a:endParaRPr lang="en-US" baseline="0" dirty="0" smtClean="0"/>
          </a:p>
          <a:p>
            <a:r>
              <a:rPr lang="en-US" baseline="0" dirty="0" smtClean="0"/>
              <a:t>Calling baby “cute” Hmong and Vietnamese—fear comments may be overheard by spirit that will try to steal or harm baby</a:t>
            </a:r>
          </a:p>
          <a:p>
            <a:endParaRPr lang="en-US" baseline="0" dirty="0" smtClean="0"/>
          </a:p>
          <a:p>
            <a:r>
              <a:rPr lang="en-US" baseline="0" dirty="0" smtClean="0"/>
              <a:t>How about perception of time—what does it mean to you when someone is late to an appointment?  </a:t>
            </a:r>
          </a:p>
          <a:p>
            <a:endParaRPr lang="en-US" baseline="0" dirty="0" smtClean="0"/>
          </a:p>
          <a:p>
            <a:r>
              <a:rPr lang="en-US" baseline="0" dirty="0" smtClean="0"/>
              <a:t>The list of culturally unacceptable behaviors is long and varies according to culture.  Navigating our own behaviors in cross-cultural situations can be sticky, at best!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171152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With all the cultural</a:t>
            </a:r>
            <a:r>
              <a:rPr lang="en-US" baseline="0" dirty="0" smtClean="0"/>
              <a:t> </a:t>
            </a:r>
            <a:r>
              <a:rPr lang="en-US" dirty="0" smtClean="0"/>
              <a:t>variations in how we live</a:t>
            </a:r>
            <a:r>
              <a:rPr lang="en-US" baseline="0" dirty="0" smtClean="0"/>
              <a:t> and relate to one another, it should come as no surprise that our culture also influences our thoughts and behaviors around health, illness and healthcare practices.  </a:t>
            </a:r>
          </a:p>
          <a:p>
            <a:endParaRPr lang="en-US" baseline="0" dirty="0" smtClean="0"/>
          </a:p>
          <a:p>
            <a:r>
              <a:rPr lang="en-US" baseline="0" dirty="0" smtClean="0"/>
              <a:t>In fact, there are a number of our western disease labels that have no translation into other languages, and some disorders which are described in other cultures have no translation into western language or medical practice.  These are considered ‘culturally bound” disorders.</a:t>
            </a:r>
          </a:p>
          <a:p>
            <a:endParaRPr lang="en-US" baseline="0" dirty="0" smtClean="0"/>
          </a:p>
          <a:p>
            <a:r>
              <a:rPr lang="en-US" dirty="0" smtClean="0"/>
              <a:t>Culture</a:t>
            </a:r>
            <a:r>
              <a:rPr lang="en-US" baseline="0" dirty="0" smtClean="0"/>
              <a:t> plays a key role in how health decisions are made within a family—who makes the decisions, who should be contacted first about a serious health condition—all may vary by culture. </a:t>
            </a:r>
          </a:p>
          <a:p>
            <a:endParaRPr lang="en-US" baseline="0" dirty="0" smtClean="0"/>
          </a:p>
          <a:p>
            <a:r>
              <a:rPr lang="en-US" baseline="0" dirty="0" smtClean="0"/>
              <a:t>The traditions, precautions and perceptions around pregnancy, delivery and the care of infants and children are steeped in culture—just as are traditions and beliefs around death and dying.</a:t>
            </a:r>
          </a:p>
          <a:p>
            <a:endParaRPr lang="en-US" baseline="0" dirty="0" smtClean="0"/>
          </a:p>
          <a:p>
            <a:r>
              <a:rPr lang="en-US" baseline="0" dirty="0" smtClean="0"/>
              <a:t>Traditional beliefs and healing practices across the globe are abundant—their place within our western model of healthcare is often questioned, and rarely supported financially.  </a:t>
            </a:r>
          </a:p>
          <a:p>
            <a:endParaRPr lang="en-US" baseline="0" dirty="0" smtClean="0"/>
          </a:p>
          <a:p>
            <a:r>
              <a:rPr lang="en-US" baseline="0" dirty="0" smtClean="0"/>
              <a:t>Lastly, how we as healthcare providers and healthcare systems (such as hospitals) are perceived is influenced not only by our current interactions with our patients, but is highly influenced by other’s culture and history.  Consider the impact of historical racism on African American’s trust in the medical community—what happened in Tuskegee decades ago may still be a factor in whether or not an individual will trust and follow medical advise.  </a:t>
            </a:r>
          </a:p>
          <a:p>
            <a:endParaRPr lang="en-US" baseline="0" dirty="0" smtClean="0"/>
          </a:p>
        </p:txBody>
      </p:sp>
      <p:sp>
        <p:nvSpPr>
          <p:cNvPr id="4" name="Slide Number Placeholder 3"/>
          <p:cNvSpPr>
            <a:spLocks noGrp="1"/>
          </p:cNvSpPr>
          <p:nvPr>
            <p:ph type="sldNum" sz="quarter" idx="10"/>
          </p:nvPr>
        </p:nvSpPr>
        <p:spPr/>
        <p:txBody>
          <a:bodyPr/>
          <a:lstStyle/>
          <a:p>
            <a:fld id="{A846DA15-5CB8-9447-AAAD-F9EE7063916B}"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783062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just as many traditions and beliefs in the world as there are different groups</a:t>
            </a:r>
            <a:r>
              <a:rPr lang="en-US" baseline="0" dirty="0" smtClean="0"/>
              <a:t> of people.</a:t>
            </a:r>
          </a:p>
          <a:p>
            <a:endParaRPr lang="en-US" baseline="0" dirty="0" smtClean="0"/>
          </a:p>
          <a:p>
            <a:r>
              <a:rPr lang="en-US" baseline="0" dirty="0" smtClean="0"/>
              <a:t>As nurses, it is important to learn about other cultures, but we must be cautious not to place someone in a “box” based on what we learn—sometimes there are more differences within a group than between groups.  </a:t>
            </a:r>
          </a:p>
          <a:p>
            <a:endParaRPr lang="en-US" baseline="0" dirty="0" smtClean="0"/>
          </a:p>
          <a:p>
            <a:r>
              <a:rPr lang="en-US" baseline="0" dirty="0" smtClean="0"/>
              <a:t>It is important not to make assumptions based on our own culture (that lens again), or our assessment of the other person’s cultural group (Collectivism)—an example may be that because you are Chinese, you use acupuncture.  </a:t>
            </a:r>
          </a:p>
          <a:p>
            <a:endParaRPr lang="en-US" baseline="0" dirty="0" smtClean="0"/>
          </a:p>
          <a:p>
            <a:r>
              <a:rPr lang="en-US" baseline="0" dirty="0" smtClean="0"/>
              <a:t>Considering individual beliefs and practices in caring for others is considered Individualism.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878282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step in becoming culturally competent is to become aware of our own culture—who we are influences how we see and accept others.  Now that we have talked a little bit about what culture is, let’s do a little exercise: </a:t>
            </a:r>
          </a:p>
          <a:p>
            <a:endParaRPr lang="en-US" baseline="0" dirty="0" smtClean="0"/>
          </a:p>
          <a:p>
            <a:pPr marL="231229" indent="-231229">
              <a:buAutoNum type="arabicPeriod"/>
            </a:pPr>
            <a:r>
              <a:rPr lang="en-US" baseline="0" dirty="0" smtClean="0"/>
              <a:t>Take a moment to write down a few words or phrases to describe YOUR culture.  </a:t>
            </a:r>
          </a:p>
          <a:p>
            <a:pPr marL="231229" indent="-231229">
              <a:buAutoNum type="arabicPeriod"/>
            </a:pPr>
            <a:r>
              <a:rPr lang="en-US" baseline="0" dirty="0" smtClean="0"/>
              <a:t>Circle those words and phrases that are typically included in a hospital admit note or progress note.  </a:t>
            </a:r>
          </a:p>
          <a:p>
            <a:pPr marL="231229" indent="-231229">
              <a:buAutoNum type="arabicPeriod"/>
            </a:pPr>
            <a:r>
              <a:rPr lang="en-US" baseline="0" dirty="0" smtClean="0"/>
              <a:t>If healthcare providers focus their care around only these factors, what important beliefs, values, and customs would they miss about you?  What difference would that make in your care and your health? </a:t>
            </a:r>
            <a:endParaRPr lang="en-US" dirty="0"/>
          </a:p>
        </p:txBody>
      </p:sp>
      <p:sp>
        <p:nvSpPr>
          <p:cNvPr id="4" name="Slide Number Placeholder 3"/>
          <p:cNvSpPr>
            <a:spLocks noGrp="1"/>
          </p:cNvSpPr>
          <p:nvPr>
            <p:ph type="sldNum" sz="quarter" idx="10"/>
          </p:nvPr>
        </p:nvSpPr>
        <p:spPr/>
        <p:txBody>
          <a:bodyPr/>
          <a:lstStyle/>
          <a:p>
            <a:fld id="{A846DA15-5CB8-9447-AAAD-F9EE7063916B}"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086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BA7EF0-A64F-B947-BA7B-04C2624FABF6}" type="datetimeFigureOut">
              <a:rPr lang="en-US" smtClean="0"/>
              <a:pPr/>
              <a:t>5/14/13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37252-72F3-474F-8582-32D765D3064E}"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A7EF0-A64F-B947-BA7B-04C2624FABF6}" type="datetimeFigureOut">
              <a:rPr lang="en-US" smtClean="0"/>
              <a:pPr/>
              <a:t>5/14/13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4FF19-3FD7-5C49-BC63-0CCE064794D7}"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A7EF0-A64F-B947-BA7B-04C2624FABF6}" type="datetimeFigureOut">
              <a:rPr lang="en-US" smtClean="0"/>
              <a:pPr/>
              <a:t>5/14/13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4FF19-3FD7-5C49-BC63-0CCE064794D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A7EF0-A64F-B947-BA7B-04C2624FABF6}" type="datetimeFigureOut">
              <a:rPr lang="en-US" smtClean="0"/>
              <a:pPr/>
              <a:t>5/14/13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4FF19-3FD7-5C49-BC63-0CCE064794D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4BA7EF0-A64F-B947-BA7B-04C2624FABF6}" type="datetimeFigureOut">
              <a:rPr lang="en-US" smtClean="0"/>
              <a:pPr/>
              <a:t>5/14/13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4FF19-3FD7-5C49-BC63-0CCE064794D7}"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A7EF0-A64F-B947-BA7B-04C2624FABF6}" type="datetimeFigureOut">
              <a:rPr lang="en-US" smtClean="0"/>
              <a:pPr/>
              <a:t>5/14/13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4FF19-3FD7-5C49-BC63-0CCE064794D7}"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4BA7EF0-A64F-B947-BA7B-04C2624FABF6}" type="datetimeFigureOut">
              <a:rPr lang="en-US" smtClean="0"/>
              <a:pPr/>
              <a:t>5/14/13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4FF19-3FD7-5C49-BC63-0CCE064794D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4BA7EF0-A64F-B947-BA7B-04C2624FABF6}" type="datetimeFigureOut">
              <a:rPr lang="en-US" smtClean="0"/>
              <a:pPr/>
              <a:t>5/14/13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4FF19-3FD7-5C49-BC63-0CCE064794D7}"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4BA7EF0-A64F-B947-BA7B-04C2624FABF6}" type="datetimeFigureOut">
              <a:rPr lang="en-US" smtClean="0"/>
              <a:pPr/>
              <a:t>5/14/13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4FF19-3FD7-5C49-BC63-0CCE064794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4BA7EF0-A64F-B947-BA7B-04C2624FABF6}" type="datetimeFigureOut">
              <a:rPr lang="en-US" smtClean="0"/>
              <a:pPr/>
              <a:t>5/14/13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619C8-A375-448C-891B-9999C6BE8E64}"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4BA7EF0-A64F-B947-BA7B-04C2624FABF6}" type="datetimeFigureOut">
              <a:rPr lang="en-US" smtClean="0"/>
              <a:pPr/>
              <a:t>5/14/13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4FF19-3FD7-5C49-BC63-0CCE064794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44BA7EF0-A64F-B947-BA7B-04C2624FABF6}" type="datetimeFigureOut">
              <a:rPr lang="en-US" smtClean="0"/>
              <a:pPr/>
              <a:t>5/14/13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4FF19-3FD7-5C49-BC63-0CCE064794D7}"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4BA7EF0-A64F-B947-BA7B-04C2624FABF6}" type="datetimeFigureOut">
              <a:rPr lang="en-US" smtClean="0"/>
              <a:pPr/>
              <a:t>5/14/13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4FF19-3FD7-5C49-BC63-0CCE064794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4BA7EF0-A64F-B947-BA7B-04C2624FABF6}" type="datetimeFigureOut">
              <a:rPr lang="en-US" smtClean="0"/>
              <a:pPr/>
              <a:t>5/14/13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4FF19-3FD7-5C49-BC63-0CCE064794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4BA7EF0-A64F-B947-BA7B-04C2624FABF6}" type="datetimeFigureOut">
              <a:rPr lang="en-US" smtClean="0"/>
              <a:pPr/>
              <a:t>5/14/13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4FF19-3FD7-5C49-BC63-0CCE064794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A7EF0-A64F-B947-BA7B-04C2624FABF6}" type="datetimeFigureOut">
              <a:rPr lang="en-US" smtClean="0"/>
              <a:pPr/>
              <a:t>5/14/13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4FF19-3FD7-5C49-BC63-0CCE064794D7}"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4BA7EF0-A64F-B947-BA7B-04C2624FABF6}" type="datetimeFigureOut">
              <a:rPr lang="en-US" smtClean="0"/>
              <a:pPr/>
              <a:t>5/14/13</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1014FF19-3FD7-5C49-BC63-0CCE064794D7}"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nccc.georgetown.edu/features/CCHPA.html"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youtube.com/watch?v=dNLtAj0wy6I"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erc.msh.org/aapi/tt1.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minorityhealth.hhs.gov/templates/browse.aspx?lvl=2&amp;lvlID=1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hyperlink" Target="http://www.practicingspanish.com/" TargetMode="External"/><Relationship Id="rId12"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nccc.georgetown.edu/" TargetMode="External"/><Relationship Id="rId4" Type="http://schemas.openxmlformats.org/officeDocument/2006/relationships/hyperlink" Target="http://minorityhealth.hhs.gov/" TargetMode="External"/><Relationship Id="rId5" Type="http://schemas.openxmlformats.org/officeDocument/2006/relationships/hyperlink" Target="http://www.smithsonianmag.com/specialsections/40th-anniversary/The-Changing-Demographics-of-America.html" TargetMode="External"/><Relationship Id="rId6" Type="http://schemas.openxmlformats.org/officeDocument/2006/relationships/hyperlink" Target="http://www.censusscope.org/2010Census/index.php" TargetMode="External"/><Relationship Id="rId7" Type="http://schemas.openxmlformats.org/officeDocument/2006/relationships/hyperlink" Target="http://www.youtube.com/watch?v=jT96NPUgWZ4&amp;feature=player_detailpage" TargetMode="External"/><Relationship Id="rId8" Type="http://schemas.openxmlformats.org/officeDocument/2006/relationships/hyperlink" Target="http://www.diversityrx.org/" TargetMode="External"/><Relationship Id="rId9" Type="http://schemas.openxmlformats.org/officeDocument/2006/relationships/hyperlink" Target="http://nccam.nih.gov/" TargetMode="External"/><Relationship Id="rId10" Type="http://schemas.openxmlformats.org/officeDocument/2006/relationships/hyperlink" Target="http://depts.washington.edu/pfes/CultureClues.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abcnews.go.com/WNT/video/cross-section-modern-american-families-fascinating-america-big-honor-census-data-us-politics-132161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 and Heritage</a:t>
            </a:r>
            <a:endParaRPr lang="en-US" dirty="0"/>
          </a:p>
        </p:txBody>
      </p:sp>
      <p:sp>
        <p:nvSpPr>
          <p:cNvPr id="3" name="Subtitle 2"/>
          <p:cNvSpPr>
            <a:spLocks noGrp="1"/>
          </p:cNvSpPr>
          <p:nvPr>
            <p:ph type="subTitle" idx="1"/>
          </p:nvPr>
        </p:nvSpPr>
        <p:spPr/>
        <p:txBody>
          <a:bodyPr/>
          <a:lstStyle/>
          <a:p>
            <a:endParaRPr lang="en-US" dirty="0"/>
          </a:p>
        </p:txBody>
      </p:sp>
      <p:sp>
        <p:nvSpPr>
          <p:cNvPr id="6" name="Rectangle 5"/>
          <p:cNvSpPr/>
          <p:nvPr/>
        </p:nvSpPr>
        <p:spPr>
          <a:xfrm>
            <a:off x="5129679" y="6488668"/>
            <a:ext cx="3575693" cy="369332"/>
          </a:xfrm>
          <a:prstGeom prst="rect">
            <a:avLst/>
          </a:prstGeom>
        </p:spPr>
        <p:txBody>
          <a:bodyPr wrap="none">
            <a:spAutoFit/>
          </a:bodyPr>
          <a:lstStyle/>
          <a:p>
            <a:r>
              <a:rPr lang="en-US" dirty="0" smtClean="0"/>
              <a:t>http://</a:t>
            </a:r>
            <a:r>
              <a:rPr lang="en-US" dirty="0" err="1" smtClean="0"/>
              <a:t>rakstagemom.wordpress.com</a:t>
            </a:r>
            <a:endParaRPr lang="en-US" dirty="0"/>
          </a:p>
        </p:txBody>
      </p:sp>
      <p:pic>
        <p:nvPicPr>
          <p:cNvPr id="7" name="Picture 6" descr="multicultural20harmony20by20sara201020zehra201220ayla2011.jpg"/>
          <p:cNvPicPr>
            <a:picLocks noChangeAspect="1"/>
          </p:cNvPicPr>
          <p:nvPr/>
        </p:nvPicPr>
        <p:blipFill>
          <a:blip r:embed="rId3"/>
          <a:stretch>
            <a:fillRect/>
          </a:stretch>
        </p:blipFill>
        <p:spPr>
          <a:xfrm>
            <a:off x="1639681" y="2145430"/>
            <a:ext cx="5561897" cy="3832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Nursing Care</a:t>
            </a:r>
            <a:endParaRPr lang="en-US" dirty="0"/>
          </a:p>
        </p:txBody>
      </p:sp>
      <p:sp>
        <p:nvSpPr>
          <p:cNvPr id="3" name="Content Placeholder 2"/>
          <p:cNvSpPr>
            <a:spLocks noGrp="1"/>
          </p:cNvSpPr>
          <p:nvPr>
            <p:ph idx="1"/>
          </p:nvPr>
        </p:nvSpPr>
        <p:spPr>
          <a:xfrm>
            <a:off x="517979" y="2133600"/>
            <a:ext cx="8340271" cy="3992563"/>
          </a:xfrm>
        </p:spPr>
        <p:txBody>
          <a:bodyPr>
            <a:normAutofit/>
          </a:bodyPr>
          <a:lstStyle/>
          <a:p>
            <a:r>
              <a:rPr lang="en-US" dirty="0" smtClean="0"/>
              <a:t>Culturally sensitive</a:t>
            </a:r>
          </a:p>
          <a:p>
            <a:pPr lvl="1"/>
            <a:r>
              <a:rPr lang="en-US" dirty="0" smtClean="0"/>
              <a:t>Basic knowledge of cultures within his or her practice setting</a:t>
            </a:r>
          </a:p>
          <a:p>
            <a:r>
              <a:rPr lang="en-US" dirty="0" smtClean="0"/>
              <a:t>Culturally appropriate</a:t>
            </a:r>
          </a:p>
          <a:p>
            <a:pPr lvl="1"/>
            <a:r>
              <a:rPr lang="en-US" dirty="0" smtClean="0"/>
              <a:t>Applies that knowledge to provide care</a:t>
            </a:r>
          </a:p>
          <a:p>
            <a:r>
              <a:rPr lang="en-US" dirty="0" smtClean="0"/>
              <a:t>Cultural competency in nursing</a:t>
            </a:r>
          </a:p>
          <a:p>
            <a:pPr lvl="1"/>
            <a:r>
              <a:rPr lang="en-US" dirty="0" smtClean="0"/>
              <a:t>A defined set of values and principles, and demonstrated behaviors, attitudes, policies and structures that enable nurses to work effectively cross-culturally.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Culturally Competent Nursing </a:t>
            </a:r>
            <a:endParaRPr lang="en-US" dirty="0"/>
          </a:p>
        </p:txBody>
      </p:sp>
      <p:sp>
        <p:nvSpPr>
          <p:cNvPr id="3" name="Content Placeholder 2"/>
          <p:cNvSpPr>
            <a:spLocks noGrp="1"/>
          </p:cNvSpPr>
          <p:nvPr>
            <p:ph idx="1"/>
          </p:nvPr>
        </p:nvSpPr>
        <p:spPr>
          <a:xfrm>
            <a:off x="601525" y="2133600"/>
            <a:ext cx="8256726" cy="4383902"/>
          </a:xfrm>
        </p:spPr>
        <p:txBody>
          <a:bodyPr>
            <a:normAutofit/>
          </a:bodyPr>
          <a:lstStyle/>
          <a:p>
            <a:r>
              <a:rPr lang="en-US" sz="2600" dirty="0" smtClean="0"/>
              <a:t>Value diversity</a:t>
            </a:r>
          </a:p>
          <a:p>
            <a:r>
              <a:rPr lang="en-US" sz="2600" dirty="0" smtClean="0"/>
              <a:t>Have the capacity for cultural self-awareness</a:t>
            </a:r>
          </a:p>
          <a:p>
            <a:r>
              <a:rPr lang="en-US" sz="2600" dirty="0" smtClean="0"/>
              <a:t>Be conscious of the dynamics of differences</a:t>
            </a:r>
          </a:p>
          <a:p>
            <a:r>
              <a:rPr lang="en-US" sz="2600" dirty="0" smtClean="0"/>
              <a:t>Learn the rituals, customs, and practices of the major cultural groups served</a:t>
            </a:r>
          </a:p>
          <a:p>
            <a:r>
              <a:rPr lang="en-US" sz="2600" dirty="0" smtClean="0"/>
              <a:t>Develop adaptations to diversity and the cultural context of the communities served</a:t>
            </a:r>
            <a:endParaRPr lang="en-US" sz="3000" dirty="0" smtClean="0"/>
          </a:p>
          <a:p>
            <a:pPr lvl="1">
              <a:buNone/>
            </a:pPr>
            <a:endParaRPr lang="en-US" dirty="0" smtClean="0"/>
          </a:p>
          <a:p>
            <a:pPr lvl="1"/>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ultural competence continuum.jpg"/>
          <p:cNvPicPr>
            <a:picLocks noChangeAspect="1"/>
          </p:cNvPicPr>
          <p:nvPr/>
        </p:nvPicPr>
        <p:blipFill>
          <a:blip r:embed="rId3"/>
          <a:stretch>
            <a:fillRect/>
          </a:stretch>
        </p:blipFill>
        <p:spPr>
          <a:xfrm>
            <a:off x="909074" y="902423"/>
            <a:ext cx="7412008" cy="55590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Group 140"/>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1005381"/>
              </p:ext>
            </p:extLst>
          </p:nvPr>
        </p:nvGraphicFramePr>
        <p:xfrm>
          <a:off x="381000" y="762000"/>
          <a:ext cx="8416925" cy="5791202"/>
        </p:xfrm>
        <a:graphic>
          <a:graphicData uri="http://schemas.openxmlformats.org/drawingml/2006/table">
            <a:tbl>
              <a:tblPr/>
              <a:tblGrid>
                <a:gridCol w="2709863"/>
                <a:gridCol w="5707062"/>
              </a:tblGrid>
              <a:tr h="998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entury Gothic" charset="0"/>
                          <a:ea typeface="Times" charset="0"/>
                          <a:cs typeface="Times New Roman" charset="0"/>
                        </a:rPr>
                        <a:t>Cultural Destructiveness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Refusal to acknowledge the presence or importance of cultural differences; Differences are punished and </a:t>
                      </a:r>
                      <a:r>
                        <a:rPr kumimoji="0" lang="en-US" sz="1200" b="1" i="0" u="none" strike="noStrike" cap="none" normalizeH="0" baseline="0" dirty="0" smtClean="0">
                          <a:ln>
                            <a:noFill/>
                          </a:ln>
                          <a:solidFill>
                            <a:schemeClr val="tx1"/>
                          </a:solidFill>
                          <a:effectLst/>
                          <a:latin typeface="Century Gothic" charset="0"/>
                          <a:ea typeface="Times" charset="0"/>
                          <a:cs typeface="Arial" charset="0"/>
                        </a:rPr>
                        <a:t>suppressed; universality is practiced. </a:t>
                      </a:r>
                      <a:endParaRPr kumimoji="0" lang="en-US" sz="1600" b="0" i="0" u="none" strike="noStrike" cap="none" normalizeH="0" baseline="0" dirty="0">
                        <a:ln>
                          <a:noFill/>
                        </a:ln>
                        <a:solidFill>
                          <a:schemeClr val="tx1"/>
                        </a:solidFill>
                        <a:effectLst/>
                        <a:latin typeface="Century Gothic" charset="0"/>
                        <a:ea typeface="Times"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5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charset="0"/>
                          <a:ea typeface="Times" charset="0"/>
                          <a:cs typeface="Times New Roman" charset="0"/>
                        </a:rPr>
                        <a:t>Cultural Incapacity</a:t>
                      </a:r>
                      <a:endParaRPr kumimoji="0" lang="en-US" sz="1600" b="0" i="0" u="none" strike="noStrike" cap="none" normalizeH="0" baseline="0">
                        <a:ln>
                          <a:noFill/>
                        </a:ln>
                        <a:solidFill>
                          <a:schemeClr val="tx1"/>
                        </a:solidFill>
                        <a:effectLst/>
                        <a:latin typeface="Century Gothic" charset="0"/>
                        <a:ea typeface="Times"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The individual or organization chooses to ignore cultural differences; No attention is devoted to supporting cultural differences; Emphasis may be on the </a:t>
                      </a:r>
                      <a:r>
                        <a:rPr kumimoji="0" lang="en-US" sz="1200" b="1" i="0" u="none" strike="noStrike" cap="none" normalizeH="0" baseline="0" dirty="0" smtClean="0">
                          <a:ln>
                            <a:noFill/>
                          </a:ln>
                          <a:solidFill>
                            <a:schemeClr val="tx1"/>
                          </a:solidFill>
                          <a:effectLst/>
                          <a:latin typeface="Century Gothic" charset="0"/>
                          <a:ea typeface="Times" charset="0"/>
                          <a:cs typeface="Arial" charset="0"/>
                        </a:rPr>
                        <a:t>disease focus </a:t>
                      </a:r>
                      <a:r>
                        <a:rPr kumimoji="0" lang="en-US" sz="1200" b="1" i="0" u="none" strike="noStrike" cap="none" normalizeH="0" baseline="0" dirty="0">
                          <a:ln>
                            <a:noFill/>
                          </a:ln>
                          <a:solidFill>
                            <a:schemeClr val="tx1"/>
                          </a:solidFill>
                          <a:effectLst/>
                          <a:latin typeface="Century Gothic" charset="0"/>
                          <a:ea typeface="Times" charset="0"/>
                          <a:cs typeface="Arial" charset="0"/>
                        </a:rPr>
                        <a:t>versus addressing the issues of cultural awareness.</a:t>
                      </a:r>
                      <a:endParaRPr kumimoji="0" lang="en-US" sz="1600" b="0" i="0" u="none" strike="noStrike" cap="none" normalizeH="0" baseline="0" dirty="0">
                        <a:ln>
                          <a:noFill/>
                        </a:ln>
                        <a:solidFill>
                          <a:schemeClr val="tx1"/>
                        </a:solidFill>
                        <a:effectLst/>
                        <a:latin typeface="Century Gothic" charset="0"/>
                        <a:ea typeface="Times"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5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entury Gothic" charset="0"/>
                          <a:ea typeface="Times" charset="0"/>
                          <a:cs typeface="Times New Roman" charset="0"/>
                        </a:rPr>
                        <a:t>Cultural Blindness</a:t>
                      </a:r>
                      <a:endParaRPr kumimoji="0" lang="en-US" sz="1600" b="0" i="0" u="none" strike="noStrike" cap="none" normalizeH="0" baseline="0" dirty="0">
                        <a:ln>
                          <a:noFill/>
                        </a:ln>
                        <a:solidFill>
                          <a:schemeClr val="tx1"/>
                        </a:solidFill>
                        <a:effectLst/>
                        <a:latin typeface="Century Gothic" charset="0"/>
                        <a:ea typeface="Times"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Individuals and organizations believe that cultural differences are of little importance; People are viewed through a western cultural mainstream lens; Messages are communicated to </a:t>
                      </a:r>
                      <a:r>
                        <a:rPr kumimoji="0" lang="en-US" sz="1200" b="1" i="0" u="none" strike="noStrike" cap="none" normalizeH="0" baseline="0" dirty="0" smtClean="0">
                          <a:ln>
                            <a:noFill/>
                          </a:ln>
                          <a:solidFill>
                            <a:schemeClr val="tx1"/>
                          </a:solidFill>
                          <a:effectLst/>
                          <a:latin typeface="Century Gothic" charset="0"/>
                          <a:ea typeface="Times" charset="0"/>
                          <a:cs typeface="Arial" charset="0"/>
                        </a:rPr>
                        <a:t>others </a:t>
                      </a:r>
                      <a:r>
                        <a:rPr kumimoji="0" lang="en-US" sz="1200" b="1" i="0" u="none" strike="noStrike" cap="none" normalizeH="0" baseline="0" dirty="0">
                          <a:ln>
                            <a:noFill/>
                          </a:ln>
                          <a:solidFill>
                            <a:schemeClr val="tx1"/>
                          </a:solidFill>
                          <a:effectLst/>
                          <a:latin typeface="Century Gothic" charset="0"/>
                          <a:ea typeface="Times" charset="0"/>
                          <a:cs typeface="Arial" charset="0"/>
                        </a:rPr>
                        <a:t>that their culture is of little consequence to the </a:t>
                      </a:r>
                      <a:r>
                        <a:rPr kumimoji="0" lang="en-US" sz="1200" b="1" i="0" u="none" strike="noStrike" cap="none" normalizeH="0" baseline="0" dirty="0" smtClean="0">
                          <a:ln>
                            <a:noFill/>
                          </a:ln>
                          <a:solidFill>
                            <a:schemeClr val="tx1"/>
                          </a:solidFill>
                          <a:effectLst/>
                          <a:latin typeface="Century Gothic" charset="0"/>
                          <a:ea typeface="Times" charset="0"/>
                          <a:cs typeface="Arial" charset="0"/>
                        </a:rPr>
                        <a:t>healthcare experience. </a:t>
                      </a:r>
                      <a:endParaRPr kumimoji="0" lang="en-US" sz="1600" b="0" i="0" u="none" strike="noStrike" cap="none" normalizeH="0" baseline="0" dirty="0">
                        <a:ln>
                          <a:noFill/>
                        </a:ln>
                        <a:solidFill>
                          <a:schemeClr val="tx1"/>
                        </a:solidFill>
                        <a:effectLst/>
                        <a:latin typeface="Century Gothic" charset="0"/>
                        <a:ea typeface="Times"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7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charset="0"/>
                          <a:ea typeface="Times" charset="0"/>
                          <a:cs typeface="Times New Roman" charset="0"/>
                        </a:rPr>
                        <a:t>Cultural Pre-Competence</a:t>
                      </a:r>
                      <a:endParaRPr kumimoji="0" lang="en-US" sz="1600" b="0" i="0" u="none" strike="noStrike" cap="none" normalizeH="0" baseline="0">
                        <a:ln>
                          <a:noFill/>
                        </a:ln>
                        <a:solidFill>
                          <a:schemeClr val="tx1"/>
                        </a:solidFill>
                        <a:effectLst/>
                        <a:latin typeface="Century Gothic" charset="0"/>
                        <a:ea typeface="Times"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The individual or organization recognizes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responds to cultural differences; There is an open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acknowledgement of the need for cultural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competence; </a:t>
                      </a:r>
                      <a:r>
                        <a:rPr kumimoji="0" lang="en-US" sz="1200" b="1" i="0" u="none" strike="noStrike" cap="none" normalizeH="0" baseline="0" dirty="0" smtClean="0">
                          <a:ln>
                            <a:noFill/>
                          </a:ln>
                          <a:solidFill>
                            <a:schemeClr val="tx1"/>
                          </a:solidFill>
                          <a:effectLst/>
                          <a:latin typeface="Century Gothic" charset="0"/>
                          <a:ea typeface="Times" charset="0"/>
                          <a:cs typeface="Arial" charset="0"/>
                        </a:rPr>
                        <a:t>Health care providers may </a:t>
                      </a:r>
                      <a:r>
                        <a:rPr kumimoji="0" lang="en-US" sz="1200" b="1" i="0" u="none" strike="noStrike" cap="none" normalizeH="0" baseline="0" dirty="0">
                          <a:ln>
                            <a:noFill/>
                          </a:ln>
                          <a:solidFill>
                            <a:schemeClr val="tx1"/>
                          </a:solidFill>
                          <a:effectLst/>
                          <a:latin typeface="Century Gothic" charset="0"/>
                          <a:ea typeface="Times" charset="0"/>
                          <a:cs typeface="Arial" charset="0"/>
                        </a:rPr>
                        <a:t>seek out new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information regarding diversity by attending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training sessions or interacting with those individuals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who have insider cultural information.</a:t>
                      </a:r>
                      <a:endParaRPr kumimoji="0" lang="en-US" sz="1600" b="0" i="0" u="none" strike="noStrike" cap="none" normalizeH="0" baseline="0" dirty="0">
                        <a:ln>
                          <a:noFill/>
                        </a:ln>
                        <a:solidFill>
                          <a:schemeClr val="tx1"/>
                        </a:solidFill>
                        <a:effectLst/>
                        <a:latin typeface="Century Gothic" charset="0"/>
                        <a:ea typeface="Times"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5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charset="0"/>
                          <a:ea typeface="Times" charset="0"/>
                          <a:cs typeface="Times New Roman" charset="0"/>
                        </a:rPr>
                        <a:t>Cultural Competence</a:t>
                      </a:r>
                      <a:endParaRPr kumimoji="0" lang="en-US" sz="1600" b="0" i="0" u="none" strike="noStrike" cap="none" normalizeH="0" baseline="0">
                        <a:ln>
                          <a:noFill/>
                        </a:ln>
                        <a:solidFill>
                          <a:schemeClr val="tx1"/>
                        </a:solidFill>
                        <a:effectLst/>
                        <a:latin typeface="Century Gothic" charset="0"/>
                        <a:ea typeface="Times"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The individual and organization value and appreciate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cultural differences; Exploration of issues related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equity, cultural history, knowledge, and social justice;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charset="0"/>
                          <a:ea typeface="Times" charset="0"/>
                          <a:cs typeface="Arial" charset="0"/>
                        </a:rPr>
                        <a:t>Patients’ </a:t>
                      </a:r>
                      <a:r>
                        <a:rPr kumimoji="0" lang="en-US" sz="1200" b="1" i="0" u="none" strike="noStrike" cap="none" normalizeH="0" baseline="0" dirty="0">
                          <a:ln>
                            <a:noFill/>
                          </a:ln>
                          <a:solidFill>
                            <a:schemeClr val="tx1"/>
                          </a:solidFill>
                          <a:effectLst/>
                          <a:latin typeface="Century Gothic" charset="0"/>
                          <a:ea typeface="Times" charset="0"/>
                          <a:cs typeface="Arial" charset="0"/>
                        </a:rPr>
                        <a:t>cultural experiences are valued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entury Gothic" charset="0"/>
                          <a:ea typeface="Times" charset="0"/>
                          <a:cs typeface="Arial" charset="0"/>
                        </a:rPr>
                        <a:t>integrated into the </a:t>
                      </a:r>
                      <a:r>
                        <a:rPr kumimoji="0" lang="en-US" sz="1200" b="1" i="0" u="none" strike="noStrike" cap="none" normalizeH="0" baseline="0" dirty="0" smtClean="0">
                          <a:ln>
                            <a:noFill/>
                          </a:ln>
                          <a:solidFill>
                            <a:schemeClr val="tx1"/>
                          </a:solidFill>
                          <a:effectLst/>
                          <a:latin typeface="Century Gothic" charset="0"/>
                          <a:ea typeface="Times" charset="0"/>
                          <a:cs typeface="Arial" charset="0"/>
                        </a:rPr>
                        <a:t>healthcare plan.</a:t>
                      </a:r>
                      <a:endParaRPr kumimoji="0" lang="en-US" sz="1600" b="0" i="0" u="none" strike="noStrike" cap="none" normalizeH="0" baseline="0" dirty="0">
                        <a:ln>
                          <a:noFill/>
                        </a:ln>
                        <a:solidFill>
                          <a:schemeClr val="tx1"/>
                        </a:solidFill>
                        <a:effectLst/>
                        <a:latin typeface="Century Gothic" charset="0"/>
                        <a:ea typeface="Times"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Assessing Cultural Competence</a:t>
            </a:r>
            <a:endParaRPr lang="en-US" dirty="0"/>
          </a:p>
        </p:txBody>
      </p:sp>
      <p:sp>
        <p:nvSpPr>
          <p:cNvPr id="6" name="Content Placeholder 5"/>
          <p:cNvSpPr>
            <a:spLocks noGrp="1"/>
          </p:cNvSpPr>
          <p:nvPr>
            <p:ph idx="1"/>
          </p:nvPr>
        </p:nvSpPr>
        <p:spPr>
          <a:xfrm>
            <a:off x="400833" y="2133600"/>
            <a:ext cx="8457417" cy="3992563"/>
          </a:xfrm>
        </p:spPr>
        <p:txBody>
          <a:bodyPr/>
          <a:lstStyle/>
          <a:p>
            <a:r>
              <a:rPr lang="en-US" dirty="0" smtClean="0"/>
              <a:t>Georgetown University Center for Child and Human Development</a:t>
            </a:r>
          </a:p>
          <a:p>
            <a:pPr lvl="1"/>
            <a:r>
              <a:rPr lang="en-US" dirty="0" smtClean="0">
                <a:hlinkClick r:id="rId3"/>
              </a:rPr>
              <a:t>Cultural Competence Health Practitioner Assessment</a:t>
            </a:r>
            <a:endParaRPr lang="en-US" dirty="0" smtClean="0"/>
          </a:p>
          <a:p>
            <a:pPr lvl="1"/>
            <a:r>
              <a:rPr lang="en-US" dirty="0" smtClean="0"/>
              <a:t>Organizational Self-Assessment</a:t>
            </a:r>
            <a:endParaRPr lang="en-US" dirty="0"/>
          </a:p>
        </p:txBody>
      </p:sp>
      <p:pic>
        <p:nvPicPr>
          <p:cNvPr id="7" name="Picture 6"/>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608800" y="4496109"/>
            <a:ext cx="2683849" cy="163005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479334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related to culture </a:t>
            </a:r>
            <a:endParaRPr lang="en-US" dirty="0"/>
          </a:p>
        </p:txBody>
      </p:sp>
      <p:graphicFrame>
        <p:nvGraphicFramePr>
          <p:cNvPr id="4" name="Content Placeholder 3"/>
          <p:cNvGraphicFramePr>
            <a:graphicFrameLocks noGrp="1"/>
          </p:cNvGraphicFramePr>
          <p:nvPr>
            <p:ph idx="1"/>
          </p:nvPr>
        </p:nvGraphicFramePr>
        <p:xfrm>
          <a:off x="284163" y="1771424"/>
          <a:ext cx="8574088" cy="4595677"/>
        </p:xfrm>
        <a:graphic>
          <a:graphicData uri="http://schemas.openxmlformats.org/drawingml/2006/table">
            <a:tbl>
              <a:tblPr firstRow="1" bandRow="1">
                <a:tableStyleId>{5C22544A-7EE6-4342-B048-85BDC9FD1C3A}</a:tableStyleId>
              </a:tblPr>
              <a:tblGrid>
                <a:gridCol w="6934125"/>
                <a:gridCol w="1639963"/>
              </a:tblGrid>
              <a:tr h="527747">
                <a:tc>
                  <a:txBody>
                    <a:bodyPr/>
                    <a:lstStyle/>
                    <a:p>
                      <a:pPr algn="ctr"/>
                      <a:r>
                        <a:rPr lang="en-US" dirty="0" smtClean="0"/>
                        <a:t>Definition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Term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8252">
                <a:tc>
                  <a:txBody>
                    <a:bodyPr/>
                    <a:lstStyle/>
                    <a:p>
                      <a:r>
                        <a:rPr lang="en-US" dirty="0" smtClean="0"/>
                        <a:t>The state of being different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Diversity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8252">
                <a:tc>
                  <a:txBody>
                    <a:bodyPr/>
                    <a:lstStyle/>
                    <a:p>
                      <a:r>
                        <a:rPr lang="en-US" sz="1800" dirty="0" smtClean="0"/>
                        <a:t>A process when people adapt to or borrow traits from another culture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Acculturation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8252">
                <a:tc>
                  <a:txBody>
                    <a:bodyPr/>
                    <a:lstStyle/>
                    <a:p>
                      <a:r>
                        <a:rPr lang="en-US" sz="1800" dirty="0" smtClean="0"/>
                        <a:t>A</a:t>
                      </a:r>
                      <a:r>
                        <a:rPr lang="en-US" sz="1800" baseline="0" dirty="0" smtClean="0"/>
                        <a:t> </a:t>
                      </a:r>
                      <a:r>
                        <a:rPr lang="en-US" sz="1800" dirty="0" smtClean="0"/>
                        <a:t>process by which an individual develops a new cultural identity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Assimilation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21914">
                <a:tc>
                  <a:txBody>
                    <a:bodyPr/>
                    <a:lstStyle/>
                    <a:p>
                      <a:r>
                        <a:rPr lang="en-US" sz="1800" dirty="0" smtClean="0"/>
                        <a:t>The</a:t>
                      </a:r>
                      <a:r>
                        <a:rPr lang="en-US" sz="1800" baseline="0" dirty="0" smtClean="0"/>
                        <a:t> s</a:t>
                      </a:r>
                      <a:r>
                        <a:rPr lang="en-US" sz="1800" dirty="0" smtClean="0"/>
                        <a:t>ocially constructed classification of people based on biological characteristics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Race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8252">
                <a:tc>
                  <a:txBody>
                    <a:bodyPr/>
                    <a:lstStyle/>
                    <a:p>
                      <a:r>
                        <a:rPr lang="en-US" sz="1800" kern="1200" dirty="0" smtClean="0">
                          <a:solidFill>
                            <a:schemeClr val="dk1"/>
                          </a:solidFill>
                          <a:latin typeface="+mn-lt"/>
                          <a:ea typeface="+mn-ea"/>
                          <a:cs typeface="+mn-cs"/>
                        </a:rPr>
                        <a:t>Preconceived opinion not based on reason or experience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Prejudice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8252">
                <a:tc>
                  <a:txBody>
                    <a:bodyPr/>
                    <a:lstStyle/>
                    <a:p>
                      <a:r>
                        <a:rPr lang="en-US" sz="1800" dirty="0" smtClean="0"/>
                        <a:t> An assumption of similarities among members of a group</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Stereotype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8252">
                <a:tc>
                  <a:txBody>
                    <a:bodyPr/>
                    <a:lstStyle/>
                    <a:p>
                      <a:r>
                        <a:rPr lang="en-US" sz="1800" dirty="0" smtClean="0"/>
                        <a:t>A belief that one’s own culture or way of life is better than that of others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Ethnocentric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8252">
                <a:tc>
                  <a:txBody>
                    <a:bodyPr/>
                    <a:lstStyle/>
                    <a:p>
                      <a:r>
                        <a:rPr lang="en-US" sz="1800" dirty="0" smtClean="0"/>
                        <a:t>Differential treatment based on categories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Discrimination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8252">
                <a:tc>
                  <a:txBody>
                    <a:bodyPr/>
                    <a:lstStyle/>
                    <a:p>
                      <a:r>
                        <a:rPr lang="en-US" dirty="0" smtClean="0"/>
                        <a:t>Transition from one culture to another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Culture Shock</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beliefs and practices</a:t>
            </a:r>
            <a:endParaRPr lang="en-US" dirty="0"/>
          </a:p>
        </p:txBody>
      </p:sp>
      <p:sp>
        <p:nvSpPr>
          <p:cNvPr id="3" name="Content Placeholder 2"/>
          <p:cNvSpPr>
            <a:spLocks noGrp="1"/>
          </p:cNvSpPr>
          <p:nvPr>
            <p:ph idx="1"/>
          </p:nvPr>
        </p:nvSpPr>
        <p:spPr>
          <a:xfrm>
            <a:off x="284163" y="1838270"/>
            <a:ext cx="8574087" cy="4528828"/>
          </a:xfrm>
        </p:spPr>
        <p:txBody>
          <a:bodyPr>
            <a:normAutofit lnSpcReduction="10000"/>
          </a:bodyPr>
          <a:lstStyle/>
          <a:p>
            <a:r>
              <a:rPr lang="en-US" dirty="0" smtClean="0"/>
              <a:t>Magico-religious health belief</a:t>
            </a:r>
          </a:p>
          <a:p>
            <a:pPr lvl="1"/>
            <a:r>
              <a:rPr lang="en-US" dirty="0" smtClean="0"/>
              <a:t>Health and illness controlled by supernatural forces</a:t>
            </a:r>
          </a:p>
          <a:p>
            <a:r>
              <a:rPr lang="en-US" dirty="0" smtClean="0"/>
              <a:t>Biomedical health belief</a:t>
            </a:r>
          </a:p>
          <a:p>
            <a:pPr lvl="1"/>
            <a:r>
              <a:rPr lang="en-US" dirty="0" smtClean="0"/>
              <a:t>Health and illness are biochemical processes that  can be controlled by human manipulation</a:t>
            </a:r>
          </a:p>
          <a:p>
            <a:r>
              <a:rPr lang="en-US" dirty="0" smtClean="0"/>
              <a:t>Holistic health belief</a:t>
            </a:r>
          </a:p>
          <a:p>
            <a:pPr lvl="1"/>
            <a:r>
              <a:rPr lang="en-US" dirty="0" smtClean="0"/>
              <a:t>Forces of nature must be maintained in balance or harmony</a:t>
            </a:r>
          </a:p>
          <a:p>
            <a:r>
              <a:rPr lang="en-US" dirty="0" smtClean="0"/>
              <a:t>Folk medicine</a:t>
            </a:r>
          </a:p>
          <a:p>
            <a:pPr lvl="1"/>
            <a:r>
              <a:rPr lang="en-US" dirty="0" smtClean="0"/>
              <a:t>Healing is based on cultural tradition rather than modern scientific basis</a:t>
            </a:r>
            <a:endParaRPr lang="en-US"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Competence in Healthcare</a:t>
            </a:r>
            <a:endParaRPr lang="en-US" dirty="0"/>
          </a:p>
        </p:txBody>
      </p:sp>
      <p:pic>
        <p:nvPicPr>
          <p:cNvPr id="6" name="Picture 5" descr="language.jpg"/>
          <p:cNvPicPr>
            <a:picLocks noChangeAspect="1"/>
          </p:cNvPicPr>
          <p:nvPr/>
        </p:nvPicPr>
        <p:blipFill>
          <a:blip r:embed="rId3"/>
          <a:stretch>
            <a:fillRect/>
          </a:stretch>
        </p:blipFill>
        <p:spPr>
          <a:xfrm>
            <a:off x="551397" y="1782777"/>
            <a:ext cx="4678520" cy="4191955"/>
          </a:xfrm>
          <a:prstGeom prst="rect">
            <a:avLst/>
          </a:prstGeom>
          <a:ln>
            <a:noFill/>
          </a:ln>
          <a:effectLst>
            <a:softEdge rad="112500"/>
          </a:effectLst>
        </p:spPr>
      </p:pic>
      <p:sp>
        <p:nvSpPr>
          <p:cNvPr id="8" name="Rectangle 7"/>
          <p:cNvSpPr/>
          <p:nvPr/>
        </p:nvSpPr>
        <p:spPr>
          <a:xfrm>
            <a:off x="5430425" y="2401428"/>
            <a:ext cx="3427825" cy="1477327"/>
          </a:xfrm>
          <a:prstGeom prst="rect">
            <a:avLst/>
          </a:prstGeom>
        </p:spPr>
        <p:txBody>
          <a:bodyPr wrap="square">
            <a:spAutoFit/>
          </a:bodyPr>
          <a:lstStyle/>
          <a:p>
            <a:r>
              <a:rPr lang="en-US" sz="2400" dirty="0" smtClean="0">
                <a:hlinkClick r:id="rId4"/>
              </a:rPr>
              <a:t>National Center for Cultural Competency--Georgetown University</a:t>
            </a:r>
            <a:endParaRPr lang="en-US" sz="2400"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Cross-cultural communication</a:t>
            </a:r>
            <a:endParaRPr lang="en-US" dirty="0"/>
          </a:p>
        </p:txBody>
      </p:sp>
      <p:sp>
        <p:nvSpPr>
          <p:cNvPr id="3" name="Content Placeholder 2"/>
          <p:cNvSpPr>
            <a:spLocks noGrp="1"/>
          </p:cNvSpPr>
          <p:nvPr>
            <p:ph idx="1"/>
          </p:nvPr>
        </p:nvSpPr>
        <p:spPr>
          <a:xfrm>
            <a:off x="284163" y="2133600"/>
            <a:ext cx="8574087" cy="3992563"/>
          </a:xfrm>
        </p:spPr>
        <p:txBody>
          <a:bodyPr>
            <a:normAutofit fontScale="92500" lnSpcReduction="10000"/>
          </a:bodyPr>
          <a:lstStyle/>
          <a:p>
            <a:r>
              <a:rPr lang="en-US" dirty="0" smtClean="0"/>
              <a:t>When taking a medical history from a patient with a limited ability to speak English, which of the following is </a:t>
            </a:r>
            <a:r>
              <a:rPr lang="en-US" b="1" dirty="0" smtClean="0"/>
              <a:t>least</a:t>
            </a:r>
            <a:r>
              <a:rPr lang="en-US" dirty="0" smtClean="0"/>
              <a:t> useful?</a:t>
            </a:r>
          </a:p>
          <a:p>
            <a:pPr lvl="1"/>
            <a:r>
              <a:rPr lang="en-US" dirty="0" smtClean="0"/>
              <a:t>a. Asking questions that require the patient to give a simple "yes" or "no" answer, such as "Do you have trouble breathing?" or "Does your knee hurt?" </a:t>
            </a:r>
          </a:p>
          <a:p>
            <a:pPr lvl="1"/>
            <a:r>
              <a:rPr lang="en-US" dirty="0" err="1" smtClean="0"/>
              <a:t>b</a:t>
            </a:r>
            <a:r>
              <a:rPr lang="en-US" dirty="0" smtClean="0"/>
              <a:t>. Encouraging the patient to give a description of her/his medical situation and beliefs about health and illness.</a:t>
            </a:r>
          </a:p>
          <a:p>
            <a:pPr lvl="1"/>
            <a:r>
              <a:rPr lang="en-US" dirty="0" smtClean="0"/>
              <a:t> </a:t>
            </a:r>
            <a:r>
              <a:rPr lang="en-US" dirty="0" err="1" smtClean="0"/>
              <a:t>c</a:t>
            </a:r>
            <a:r>
              <a:rPr lang="en-US" dirty="0" smtClean="0"/>
              <a:t>. Asking the patient whether he or she would like to have a qualified interpreter for the medical visit. </a:t>
            </a:r>
          </a:p>
          <a:p>
            <a:pPr lvl="1"/>
            <a:r>
              <a:rPr lang="en-US" dirty="0" err="1" smtClean="0"/>
              <a:t>d</a:t>
            </a:r>
            <a:r>
              <a:rPr lang="en-US" dirty="0" smtClean="0"/>
              <a:t>. Asking the patient questions such as "How has your condition changed over the past two days?" or "What makes your condition get better or worse?"	</a:t>
            </a:r>
          </a:p>
          <a:p>
            <a:endParaRPr lang="en-US" dirty="0"/>
          </a:p>
        </p:txBody>
      </p:sp>
      <p:sp>
        <p:nvSpPr>
          <p:cNvPr id="6" name="Rectangle 5"/>
          <p:cNvSpPr/>
          <p:nvPr/>
        </p:nvSpPr>
        <p:spPr>
          <a:xfrm>
            <a:off x="5337390" y="6126163"/>
            <a:ext cx="3252551" cy="369332"/>
          </a:xfrm>
          <a:prstGeom prst="rect">
            <a:avLst/>
          </a:prstGeom>
        </p:spPr>
        <p:txBody>
          <a:bodyPr wrap="none">
            <a:spAutoFit/>
          </a:bodyPr>
          <a:lstStyle/>
          <a:p>
            <a:r>
              <a:rPr lang="en-US" dirty="0" smtClean="0">
                <a:hlinkClick r:id="rId3"/>
              </a:rPr>
              <a:t>http://erc.msh.org/aapi/tt1.html</a:t>
            </a:r>
            <a:r>
              <a:rPr lang="en-US" dirty="0" smtClean="0"/>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Collision of Two Cultures</a:t>
            </a:r>
            <a:endParaRPr lang="en-US" dirty="0"/>
          </a:p>
        </p:txBody>
      </p:sp>
      <p:pic>
        <p:nvPicPr>
          <p:cNvPr id="4" name="Content Placeholder 3" descr="The Spirit Catches you and you fall down.jpg"/>
          <p:cNvPicPr>
            <a:picLocks noGrp="1" noChangeAspect="1"/>
          </p:cNvPicPr>
          <p:nvPr>
            <p:ph sz="half" idx="1"/>
          </p:nvPr>
        </p:nvPicPr>
        <p:blipFill>
          <a:blip r:embed="rId3"/>
          <a:srcRect l="-25457" r="-25457"/>
          <a:stretch>
            <a:fillRect/>
          </a:stretch>
        </p:blipFill>
        <p:spPr/>
      </p:pic>
      <p:sp>
        <p:nvSpPr>
          <p:cNvPr id="5" name="Content Placeholder 4"/>
          <p:cNvSpPr>
            <a:spLocks noGrp="1"/>
          </p:cNvSpPr>
          <p:nvPr>
            <p:ph sz="half" idx="2"/>
          </p:nvPr>
        </p:nvSpPr>
        <p:spPr/>
        <p:txBody>
          <a:bodyPr/>
          <a:lstStyle/>
          <a:p>
            <a:r>
              <a:rPr lang="en-US" dirty="0" smtClean="0"/>
              <a:t>Hmong child with seizure disorder</a:t>
            </a:r>
          </a:p>
          <a:p>
            <a:r>
              <a:rPr lang="en-US" dirty="0" smtClean="0"/>
              <a:t>Cultural meaning of disease and treatment</a:t>
            </a:r>
          </a:p>
          <a:p>
            <a:r>
              <a:rPr lang="en-US" dirty="0" smtClean="0"/>
              <a:t>“Non-compliance” with medical treatment</a:t>
            </a:r>
          </a:p>
          <a:p>
            <a:r>
              <a:rPr lang="en-US" dirty="0" smtClean="0"/>
              <a:t>Story of a family’s love and culture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culture?</a:t>
            </a:r>
            <a:endParaRPr lang="en-US" dirty="0"/>
          </a:p>
        </p:txBody>
      </p:sp>
      <p:sp>
        <p:nvSpPr>
          <p:cNvPr id="3" name="Content Placeholder 2"/>
          <p:cNvSpPr>
            <a:spLocks noGrp="1"/>
          </p:cNvSpPr>
          <p:nvPr>
            <p:ph idx="1"/>
          </p:nvPr>
        </p:nvSpPr>
        <p:spPr>
          <a:xfrm>
            <a:off x="1069376" y="2133600"/>
            <a:ext cx="7076747" cy="3992563"/>
          </a:xfrm>
        </p:spPr>
        <p:txBody>
          <a:bodyPr>
            <a:normAutofit/>
          </a:bodyPr>
          <a:lstStyle/>
          <a:p>
            <a:pPr algn="ctr">
              <a:buNone/>
            </a:pPr>
            <a:r>
              <a:rPr lang="en-US" sz="2800" dirty="0" smtClean="0"/>
              <a:t>Take a moment to think about how you would define “</a:t>
            </a:r>
            <a:r>
              <a:rPr lang="en-US" sz="2800" dirty="0" smtClean="0">
                <a:solidFill>
                  <a:schemeClr val="accent2">
                    <a:lumMod val="50000"/>
                  </a:schemeClr>
                </a:solidFill>
              </a:rPr>
              <a:t>culture</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Kleinman’s</a:t>
            </a:r>
            <a:r>
              <a:rPr lang="en-US" dirty="0" smtClean="0"/>
              <a:t> Eight Questions</a:t>
            </a:r>
            <a:endParaRPr lang="en-US" dirty="0"/>
          </a:p>
        </p:txBody>
      </p:sp>
      <p:sp>
        <p:nvSpPr>
          <p:cNvPr id="3" name="Content Placeholder 2"/>
          <p:cNvSpPr>
            <a:spLocks noGrp="1"/>
          </p:cNvSpPr>
          <p:nvPr>
            <p:ph idx="1"/>
          </p:nvPr>
        </p:nvSpPr>
        <p:spPr>
          <a:xfrm>
            <a:off x="284163" y="2133600"/>
            <a:ext cx="8574087" cy="3992563"/>
          </a:xfrm>
        </p:spPr>
        <p:txBody>
          <a:bodyPr>
            <a:normAutofit fontScale="77500" lnSpcReduction="20000"/>
          </a:bodyPr>
          <a:lstStyle/>
          <a:p>
            <a:r>
              <a:rPr lang="en-US" dirty="0" smtClean="0"/>
              <a:t>What do you call your illness? What name does it have?</a:t>
            </a:r>
          </a:p>
          <a:p>
            <a:r>
              <a:rPr lang="en-US" dirty="0" smtClean="0"/>
              <a:t>What do you think has caused the illness?</a:t>
            </a:r>
          </a:p>
          <a:p>
            <a:r>
              <a:rPr lang="en-US" dirty="0" smtClean="0"/>
              <a:t>Why and when did it start?</a:t>
            </a:r>
          </a:p>
          <a:p>
            <a:r>
              <a:rPr lang="en-US" dirty="0" smtClean="0"/>
              <a:t>What do you think the illness does?  How does it work?</a:t>
            </a:r>
          </a:p>
          <a:p>
            <a:r>
              <a:rPr lang="en-US" dirty="0" smtClean="0"/>
              <a:t>How severe is it?  Will it have a short or long course?</a:t>
            </a:r>
          </a:p>
          <a:p>
            <a:r>
              <a:rPr lang="en-US" dirty="0" smtClean="0"/>
              <a:t>What kind of treatment do you think the person should receive? What are the most important results you hope she receives from this treatment?</a:t>
            </a:r>
          </a:p>
          <a:p>
            <a:r>
              <a:rPr lang="en-US" dirty="0" smtClean="0"/>
              <a:t>What are the chief problems the illness has caused?</a:t>
            </a:r>
          </a:p>
          <a:p>
            <a:r>
              <a:rPr lang="en-US" dirty="0" smtClean="0"/>
              <a:t>What do you fear most about the illness? </a:t>
            </a:r>
            <a:endParaRPr lang="en-US" dirty="0"/>
          </a:p>
        </p:txBody>
      </p:sp>
      <p:sp>
        <p:nvSpPr>
          <p:cNvPr id="4" name="TextBox 3"/>
          <p:cNvSpPr txBox="1"/>
          <p:nvPr/>
        </p:nvSpPr>
        <p:spPr>
          <a:xfrm>
            <a:off x="5707011" y="6126163"/>
            <a:ext cx="2837011" cy="369332"/>
          </a:xfrm>
          <a:prstGeom prst="rect">
            <a:avLst/>
          </a:prstGeom>
          <a:noFill/>
        </p:spPr>
        <p:txBody>
          <a:bodyPr wrap="square" rtlCol="0">
            <a:spAutoFit/>
          </a:bodyPr>
          <a:lstStyle/>
          <a:p>
            <a:r>
              <a:rPr lang="en-US" dirty="0" err="1" smtClean="0"/>
              <a:t>Fadimen</a:t>
            </a:r>
            <a:r>
              <a:rPr lang="en-US" dirty="0" smtClean="0"/>
              <a:t> (1997)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 Competency</a:t>
            </a:r>
            <a:endParaRPr lang="en-US" dirty="0"/>
          </a:p>
        </p:txBody>
      </p:sp>
      <p:sp>
        <p:nvSpPr>
          <p:cNvPr id="3" name="Content Placeholder 2"/>
          <p:cNvSpPr>
            <a:spLocks noGrp="1"/>
          </p:cNvSpPr>
          <p:nvPr>
            <p:ph idx="1"/>
          </p:nvPr>
        </p:nvSpPr>
        <p:spPr>
          <a:xfrm>
            <a:off x="551397" y="1871694"/>
            <a:ext cx="8306853" cy="4254470"/>
          </a:xfrm>
        </p:spPr>
        <p:txBody>
          <a:bodyPr/>
          <a:lstStyle/>
          <a:p>
            <a:r>
              <a:rPr lang="en-US" dirty="0" smtClean="0"/>
              <a:t>The capacity to communicate effectively, and convey information in a manner that is easily understood by diverse groups including:</a:t>
            </a:r>
          </a:p>
          <a:p>
            <a:pPr lvl="1"/>
            <a:r>
              <a:rPr lang="en-US" dirty="0" smtClean="0"/>
              <a:t>persons of limited English proficiency, </a:t>
            </a:r>
          </a:p>
          <a:p>
            <a:pPr lvl="1"/>
            <a:r>
              <a:rPr lang="en-US" dirty="0" smtClean="0"/>
              <a:t>those who have low literacy skills or are not literate,</a:t>
            </a:r>
          </a:p>
          <a:p>
            <a:pPr lvl="1"/>
            <a:r>
              <a:rPr lang="en-US" dirty="0" smtClean="0"/>
              <a:t> individuals with disabilities, and</a:t>
            </a:r>
          </a:p>
          <a:p>
            <a:pPr lvl="1"/>
            <a:r>
              <a:rPr lang="en-US" dirty="0" smtClean="0"/>
              <a:t> those who are deaf or hard of hearing.</a:t>
            </a:r>
          </a:p>
          <a:p>
            <a:r>
              <a:rPr lang="en-US" dirty="0" smtClean="0">
                <a:hlinkClick r:id="rId3"/>
              </a:rPr>
              <a:t>Office of Minority Health CLAS Standards</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33425" y="274638"/>
            <a:ext cx="8229600" cy="1143000"/>
          </a:xfrm>
        </p:spPr>
        <p:txBody>
          <a:bodyPr/>
          <a:lstStyle/>
          <a:p>
            <a:r>
              <a:rPr lang="en-US"/>
              <a:t>Core Practice Competencies</a:t>
            </a:r>
          </a:p>
        </p:txBody>
      </p:sp>
      <p:sp>
        <p:nvSpPr>
          <p:cNvPr id="335875" name="Rectangle 3"/>
          <p:cNvSpPr>
            <a:spLocks noGrp="1" noChangeArrowheads="1"/>
          </p:cNvSpPr>
          <p:nvPr>
            <p:ph idx="1"/>
          </p:nvPr>
        </p:nvSpPr>
        <p:spPr>
          <a:xfrm>
            <a:off x="733425" y="2133600"/>
            <a:ext cx="8124826" cy="3992563"/>
          </a:xfrm>
        </p:spPr>
        <p:txBody>
          <a:bodyPr>
            <a:normAutofit fontScale="92500" lnSpcReduction="20000"/>
          </a:bodyPr>
          <a:lstStyle/>
          <a:p>
            <a:r>
              <a:rPr lang="en-US" sz="2800" dirty="0"/>
              <a:t>Include cultural assessment of the client and </a:t>
            </a:r>
            <a:r>
              <a:rPr lang="en-US" sz="2800" dirty="0" smtClean="0"/>
              <a:t>family</a:t>
            </a:r>
          </a:p>
          <a:p>
            <a:r>
              <a:rPr lang="en-US" sz="2800" dirty="0" smtClean="0"/>
              <a:t>Determine primary language, health literacy and English fluency</a:t>
            </a:r>
          </a:p>
          <a:p>
            <a:r>
              <a:rPr lang="en-US" sz="2800" dirty="0" smtClean="0"/>
              <a:t>Address clients, colleagues by their last names until they give you permission to use other names</a:t>
            </a:r>
          </a:p>
          <a:p>
            <a:r>
              <a:rPr lang="en-US" sz="2800" dirty="0" smtClean="0"/>
              <a:t>Learn </a:t>
            </a:r>
            <a:r>
              <a:rPr lang="en-US" sz="2800" dirty="0"/>
              <a:t>the rituals, customs, and practices of the major cultural </a:t>
            </a:r>
            <a:r>
              <a:rPr lang="en-US" sz="2800" dirty="0" smtClean="0"/>
              <a:t>groups—be authentic and honest about knowledge of their culture</a:t>
            </a:r>
          </a:p>
          <a:p>
            <a:r>
              <a:rPr lang="en-US" sz="2800" dirty="0"/>
              <a:t>Don’t make assumptions about beliefs or </a:t>
            </a:r>
            <a:r>
              <a:rPr lang="en-US" sz="2800" dirty="0" smtClean="0"/>
              <a:t>practices</a:t>
            </a:r>
            <a:endParaRPr lang="en-US" sz="2800" dirty="0"/>
          </a:p>
        </p:txBody>
      </p:sp>
      <p:sp>
        <p:nvSpPr>
          <p:cNvPr id="4" name="Footer Placeholder 3"/>
          <p:cNvSpPr>
            <a:spLocks noGrp="1"/>
          </p:cNvSpPr>
          <p:nvPr>
            <p:ph type="ftr" sz="quarter" idx="11"/>
          </p:nvPr>
        </p:nvSpPr>
        <p:spPr/>
        <p:txBody>
          <a:bodyPr/>
          <a:lstStyle/>
          <a:p>
            <a:r>
              <a:rPr lang="en-US" dirty="0"/>
              <a:t>Copyright 2008 by Pearson Education, Inc.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762000" y="274638"/>
            <a:ext cx="8229600" cy="1143000"/>
          </a:xfrm>
        </p:spPr>
        <p:txBody>
          <a:bodyPr/>
          <a:lstStyle/>
          <a:p>
            <a:r>
              <a:rPr lang="en-US"/>
              <a:t>Core Practice Competencies</a:t>
            </a:r>
          </a:p>
        </p:txBody>
      </p:sp>
      <p:sp>
        <p:nvSpPr>
          <p:cNvPr id="336899" name="Rectangle 3"/>
          <p:cNvSpPr>
            <a:spLocks noGrp="1" noChangeArrowheads="1"/>
          </p:cNvSpPr>
          <p:nvPr>
            <p:ph idx="1"/>
          </p:nvPr>
        </p:nvSpPr>
        <p:spPr>
          <a:xfrm>
            <a:off x="762001" y="2133600"/>
            <a:ext cx="8096250" cy="3992563"/>
          </a:xfrm>
        </p:spPr>
        <p:txBody>
          <a:bodyPr/>
          <a:lstStyle/>
          <a:p>
            <a:r>
              <a:rPr lang="en-US" dirty="0" smtClean="0"/>
              <a:t>Ask about the client’s use of cultural or alternative approaches to healing</a:t>
            </a:r>
          </a:p>
          <a:p>
            <a:r>
              <a:rPr lang="en-US" dirty="0" smtClean="0"/>
              <a:t>Identify </a:t>
            </a:r>
            <a:r>
              <a:rPr lang="en-US" dirty="0"/>
              <a:t>your personal biases, attitudes, prejudices, and stereotypes</a:t>
            </a:r>
            <a:endParaRPr lang="en-US" dirty="0" smtClean="0"/>
          </a:p>
          <a:p>
            <a:r>
              <a:rPr lang="en-US" dirty="0" smtClean="0"/>
              <a:t>Recognize that it is the client’s (or family’s) right to make their own health care choices</a:t>
            </a:r>
          </a:p>
          <a:p>
            <a:r>
              <a:rPr lang="en-US" dirty="0" smtClean="0"/>
              <a:t>Convey </a:t>
            </a:r>
            <a:r>
              <a:rPr lang="en-US" dirty="0"/>
              <a:t>respect and cooperate with traditional helpers and caregivers</a:t>
            </a:r>
          </a:p>
        </p:txBody>
      </p:sp>
      <p:sp>
        <p:nvSpPr>
          <p:cNvPr id="4" name="Footer Placeholder 3"/>
          <p:cNvSpPr>
            <a:spLocks noGrp="1"/>
          </p:cNvSpPr>
          <p:nvPr>
            <p:ph type="ftr" sz="quarter" idx="11"/>
          </p:nvPr>
        </p:nvSpPr>
        <p:spPr/>
        <p:txBody>
          <a:bodyPr/>
          <a:lstStyle/>
          <a:p>
            <a:r>
              <a:rPr lang="en-US"/>
              <a:t>Copyright 2008 by Pearson Education, Inc.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more information</a:t>
            </a:r>
            <a:endParaRPr lang="en-US" dirty="0"/>
          </a:p>
        </p:txBody>
      </p:sp>
      <p:sp>
        <p:nvSpPr>
          <p:cNvPr id="5" name="Content Placeholder 4"/>
          <p:cNvSpPr>
            <a:spLocks noGrp="1"/>
          </p:cNvSpPr>
          <p:nvPr>
            <p:ph sz="half" idx="1"/>
          </p:nvPr>
        </p:nvSpPr>
        <p:spPr>
          <a:xfrm>
            <a:off x="403412" y="2151063"/>
            <a:ext cx="3931920" cy="4544291"/>
          </a:xfrm>
        </p:spPr>
        <p:txBody>
          <a:bodyPr>
            <a:normAutofit fontScale="70000" lnSpcReduction="20000"/>
          </a:bodyPr>
          <a:lstStyle/>
          <a:p>
            <a:r>
              <a:rPr lang="en-US" dirty="0" smtClean="0">
                <a:hlinkClick r:id="rId3"/>
              </a:rPr>
              <a:t>National Center for Cultural Competence</a:t>
            </a:r>
            <a:endParaRPr lang="en-US" dirty="0" smtClean="0"/>
          </a:p>
          <a:p>
            <a:r>
              <a:rPr lang="en-US" dirty="0" smtClean="0">
                <a:hlinkClick r:id="rId4"/>
              </a:rPr>
              <a:t>Office of Minority Health</a:t>
            </a:r>
            <a:endParaRPr lang="en-US" dirty="0" smtClean="0"/>
          </a:p>
          <a:p>
            <a:r>
              <a:rPr lang="en-US" dirty="0" smtClean="0">
                <a:hlinkClick r:id="rId5"/>
              </a:rPr>
              <a:t>Smithsonian: The Changing Demographics of America</a:t>
            </a:r>
            <a:endParaRPr lang="en-US" dirty="0" smtClean="0"/>
          </a:p>
          <a:p>
            <a:r>
              <a:rPr lang="en-US" dirty="0" smtClean="0">
                <a:hlinkClick r:id="rId6"/>
              </a:rPr>
              <a:t>Census Scope 2010 Demographics</a:t>
            </a:r>
            <a:endParaRPr lang="en-US" dirty="0" smtClean="0"/>
          </a:p>
          <a:p>
            <a:r>
              <a:rPr lang="en-US" dirty="0" smtClean="0">
                <a:hlinkClick r:id="rId7"/>
              </a:rPr>
              <a:t>Grey's Anatomy--Hmong traditions</a:t>
            </a:r>
            <a:endParaRPr lang="en-US" dirty="0" smtClean="0"/>
          </a:p>
          <a:p>
            <a:r>
              <a:rPr lang="en-US" dirty="0" smtClean="0"/>
              <a:t> </a:t>
            </a:r>
            <a:r>
              <a:rPr lang="en-US" dirty="0" smtClean="0">
                <a:hlinkClick r:id="rId8"/>
              </a:rPr>
              <a:t>Diversity Rx</a:t>
            </a:r>
            <a:endParaRPr lang="en-US" dirty="0" smtClean="0"/>
          </a:p>
          <a:p>
            <a:r>
              <a:rPr lang="en-US" dirty="0" smtClean="0">
                <a:hlinkClick r:id="rId9"/>
              </a:rPr>
              <a:t>National Center for Complementary and Alternative Medicine</a:t>
            </a:r>
            <a:endParaRPr lang="en-US" dirty="0" smtClean="0"/>
          </a:p>
          <a:p>
            <a:r>
              <a:rPr lang="en-US" dirty="0" smtClean="0">
                <a:hlinkClick r:id="rId10"/>
              </a:rPr>
              <a:t>Cultural Cues</a:t>
            </a:r>
            <a:endParaRPr lang="en-US" dirty="0" smtClean="0"/>
          </a:p>
          <a:p>
            <a:r>
              <a:rPr lang="en-US" dirty="0" smtClean="0">
                <a:hlinkClick r:id="rId11"/>
              </a:rPr>
              <a:t>Medical Spanish for Healthcare Providers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7" name="Content Placeholder 6" descr="multicultural artistic.jpg"/>
          <p:cNvPicPr>
            <a:picLocks noGrp="1" noChangeAspect="1"/>
          </p:cNvPicPr>
          <p:nvPr>
            <p:ph sz="half" idx="2"/>
          </p:nvPr>
        </p:nvPicPr>
        <p:blipFill>
          <a:blip r:embed="rId12"/>
          <a:srcRect l="-7832" r="-7832"/>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culture?</a:t>
            </a:r>
            <a:endParaRPr lang="en-US" dirty="0"/>
          </a:p>
        </p:txBody>
      </p:sp>
      <p:sp>
        <p:nvSpPr>
          <p:cNvPr id="6" name="Content Placeholder 5"/>
          <p:cNvSpPr>
            <a:spLocks noGrp="1"/>
          </p:cNvSpPr>
          <p:nvPr>
            <p:ph idx="1"/>
          </p:nvPr>
        </p:nvSpPr>
        <p:spPr>
          <a:xfrm>
            <a:off x="517979" y="2133600"/>
            <a:ext cx="8340271" cy="3992563"/>
          </a:xfrm>
        </p:spPr>
        <p:txBody>
          <a:bodyPr>
            <a:normAutofit fontScale="92500" lnSpcReduction="10000"/>
          </a:bodyPr>
          <a:lstStyle/>
          <a:p>
            <a:r>
              <a:rPr lang="en-US" dirty="0" smtClean="0"/>
              <a:t>Defined in various ways by different disciplines and for numerous purposes</a:t>
            </a:r>
          </a:p>
          <a:p>
            <a:r>
              <a:rPr lang="en-US" dirty="0" smtClean="0"/>
              <a:t>Culture can be broadly seen as a common heritage or set of beliefs, norms, and values.</a:t>
            </a:r>
          </a:p>
          <a:p>
            <a:r>
              <a:rPr lang="en-US" dirty="0" smtClean="0"/>
              <a:t>Non-physical traits, such as values, beliefs, attitudes, and customs, that are shared by a group of people and passed from one generation to the next.</a:t>
            </a:r>
          </a:p>
          <a:p>
            <a:r>
              <a:rPr lang="en-US" dirty="0" smtClean="0"/>
              <a:t>Shared, and largely learned, attributes of a group of people</a:t>
            </a:r>
          </a:p>
          <a:p>
            <a:r>
              <a:rPr lang="en-US" dirty="0" smtClean="0"/>
              <a:t>Culture is a system of shared meanings.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culture important?</a:t>
            </a:r>
            <a:endParaRPr lang="en-US" dirty="0"/>
          </a:p>
        </p:txBody>
      </p:sp>
      <p:sp>
        <p:nvSpPr>
          <p:cNvPr id="3" name="Content Placeholder 2"/>
          <p:cNvSpPr>
            <a:spLocks noGrp="1"/>
          </p:cNvSpPr>
          <p:nvPr>
            <p:ph idx="1"/>
          </p:nvPr>
        </p:nvSpPr>
        <p:spPr>
          <a:xfrm>
            <a:off x="517979" y="2133600"/>
            <a:ext cx="8340271" cy="3992563"/>
          </a:xfrm>
        </p:spPr>
        <p:txBody>
          <a:bodyPr>
            <a:normAutofit/>
          </a:bodyPr>
          <a:lstStyle/>
          <a:p>
            <a:r>
              <a:rPr lang="en-US" dirty="0" smtClean="0"/>
              <a:t>American society is becoming increasingly diversified.	</a:t>
            </a:r>
            <a:r>
              <a:rPr lang="en-US" dirty="0" smtClean="0">
                <a:hlinkClick r:id="rId3"/>
              </a:rPr>
              <a:t>American's modern family</a:t>
            </a:r>
            <a:endParaRPr lang="en-US" dirty="0" smtClean="0"/>
          </a:p>
          <a:p>
            <a:r>
              <a:rPr lang="en-US" dirty="0" smtClean="0"/>
              <a:t>Dramatic changes in our nation’s ethnic composition is changing the way we think about ourselves.</a:t>
            </a:r>
          </a:p>
          <a:p>
            <a:r>
              <a:rPr lang="en-US" dirty="0" smtClean="0"/>
              <a:t>Culture influences most, if not all, aspects of human and social interactions. </a:t>
            </a:r>
          </a:p>
          <a:p>
            <a:r>
              <a:rPr lang="en-US" dirty="0" smtClean="0"/>
              <a:t>Culture plays a pivotal role in health, illness and healthcare services.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Seeing culture</a:t>
            </a:r>
            <a:endParaRPr lang="en-US" dirty="0"/>
          </a:p>
        </p:txBody>
      </p:sp>
      <p:sp>
        <p:nvSpPr>
          <p:cNvPr id="5" name="Content Placeholder 4"/>
          <p:cNvSpPr>
            <a:spLocks noGrp="1"/>
          </p:cNvSpPr>
          <p:nvPr>
            <p:ph sz="half" idx="1"/>
          </p:nvPr>
        </p:nvSpPr>
        <p:spPr/>
        <p:txBody>
          <a:bodyPr/>
          <a:lstStyle/>
          <a:p>
            <a:r>
              <a:rPr lang="en-US" dirty="0" smtClean="0"/>
              <a:t>Culture is omnipresent and frequently invisible, especially to those enmeshed within a particular culture.</a:t>
            </a:r>
          </a:p>
          <a:p>
            <a:r>
              <a:rPr lang="en-US" dirty="0" smtClean="0"/>
              <a:t>Since one is born into a culture, one experiences that culture as “the way it is” not as just “one way to see the world”</a:t>
            </a:r>
            <a:endParaRPr lang="en-US" dirty="0"/>
          </a:p>
        </p:txBody>
      </p:sp>
      <p:pic>
        <p:nvPicPr>
          <p:cNvPr id="7" name="Content Placeholder 6" descr="fish-in-bowl.gif"/>
          <p:cNvPicPr>
            <a:picLocks noGrp="1" noChangeAspect="1"/>
          </p:cNvPicPr>
          <p:nvPr>
            <p:ph sz="half" idx="2"/>
          </p:nvPr>
        </p:nvPicPr>
        <p:blipFill>
          <a:blip r:embed="rId3"/>
          <a:srcRect t="-15709" b="-15709"/>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variations related to culture</a:t>
            </a:r>
            <a:endParaRPr lang="en-US" dirty="0"/>
          </a:p>
        </p:txBody>
      </p:sp>
      <p:sp>
        <p:nvSpPr>
          <p:cNvPr id="3" name="Content Placeholder 2"/>
          <p:cNvSpPr>
            <a:spLocks noGrp="1"/>
          </p:cNvSpPr>
          <p:nvPr>
            <p:ph sz="half" idx="1"/>
          </p:nvPr>
        </p:nvSpPr>
        <p:spPr/>
        <p:txBody>
          <a:bodyPr>
            <a:normAutofit fontScale="85000" lnSpcReduction="20000"/>
          </a:bodyPr>
          <a:lstStyle/>
          <a:p>
            <a:r>
              <a:rPr lang="en-US" sz="2400" dirty="0" smtClean="0"/>
              <a:t>Clothing</a:t>
            </a:r>
          </a:p>
          <a:p>
            <a:r>
              <a:rPr lang="en-US" sz="2400" dirty="0" smtClean="0"/>
              <a:t>Music</a:t>
            </a:r>
          </a:p>
          <a:p>
            <a:r>
              <a:rPr lang="en-US" sz="2400" dirty="0" smtClean="0"/>
              <a:t>Religion</a:t>
            </a:r>
          </a:p>
          <a:p>
            <a:r>
              <a:rPr lang="en-US" sz="2400" dirty="0" smtClean="0"/>
              <a:t>Food</a:t>
            </a:r>
          </a:p>
          <a:p>
            <a:r>
              <a:rPr lang="en-US" sz="2400" dirty="0" smtClean="0"/>
              <a:t>Family life</a:t>
            </a:r>
          </a:p>
          <a:p>
            <a:r>
              <a:rPr lang="en-US" sz="2400" dirty="0" smtClean="0"/>
              <a:t>Language</a:t>
            </a:r>
          </a:p>
          <a:p>
            <a:r>
              <a:rPr lang="en-US" sz="2400" dirty="0" smtClean="0"/>
              <a:t>Sexuality</a:t>
            </a:r>
          </a:p>
          <a:p>
            <a:r>
              <a:rPr lang="en-US" sz="2400" dirty="0" smtClean="0"/>
              <a:t>Child rearing</a:t>
            </a:r>
          </a:p>
          <a:p>
            <a:endParaRPr lang="en-US" sz="2400" dirty="0" smtClean="0"/>
          </a:p>
          <a:p>
            <a:pPr>
              <a:buNone/>
            </a:pPr>
            <a:endParaRPr lang="en-US" sz="2400" dirty="0"/>
          </a:p>
        </p:txBody>
      </p:sp>
      <p:sp>
        <p:nvSpPr>
          <p:cNvPr id="4" name="Content Placeholder 3"/>
          <p:cNvSpPr>
            <a:spLocks noGrp="1"/>
          </p:cNvSpPr>
          <p:nvPr>
            <p:ph sz="half" idx="2"/>
          </p:nvPr>
        </p:nvSpPr>
        <p:spPr/>
        <p:txBody>
          <a:bodyPr>
            <a:normAutofit fontScale="85000" lnSpcReduction="20000"/>
          </a:bodyPr>
          <a:lstStyle/>
          <a:p>
            <a:r>
              <a:rPr lang="en-US" dirty="0" smtClean="0"/>
              <a:t>Family patterns</a:t>
            </a:r>
          </a:p>
          <a:p>
            <a:pPr lvl="1"/>
            <a:r>
              <a:rPr lang="en-US" dirty="0" smtClean="0"/>
              <a:t>Children and elders</a:t>
            </a:r>
          </a:p>
          <a:p>
            <a:pPr lvl="1"/>
            <a:r>
              <a:rPr lang="en-US" dirty="0" smtClean="0"/>
              <a:t>Extended family</a:t>
            </a:r>
          </a:p>
          <a:p>
            <a:pPr lvl="1"/>
            <a:r>
              <a:rPr lang="en-US" dirty="0" smtClean="0"/>
              <a:t>Family and given names</a:t>
            </a:r>
          </a:p>
          <a:p>
            <a:r>
              <a:rPr lang="en-US" dirty="0" smtClean="0"/>
              <a:t>Communication style</a:t>
            </a:r>
          </a:p>
          <a:p>
            <a:pPr lvl="1"/>
            <a:r>
              <a:rPr lang="en-US" dirty="0" smtClean="0"/>
              <a:t>Verbal language</a:t>
            </a:r>
          </a:p>
          <a:p>
            <a:pPr lvl="1"/>
            <a:r>
              <a:rPr lang="en-US" dirty="0" smtClean="0"/>
              <a:t>Non-verbal language</a:t>
            </a:r>
          </a:p>
          <a:p>
            <a:r>
              <a:rPr lang="en-US" dirty="0" smtClean="0"/>
              <a:t>Space orientation</a:t>
            </a:r>
          </a:p>
          <a:p>
            <a:r>
              <a:rPr lang="en-US" dirty="0" smtClean="0"/>
              <a:t>Time orientation</a:t>
            </a:r>
          </a:p>
          <a:p>
            <a:r>
              <a:rPr lang="en-US" dirty="0" smtClean="0"/>
              <a:t>Nutritional patterns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 Beliefs and Practices</a:t>
            </a:r>
            <a:endParaRPr lang="en-US" dirty="0"/>
          </a:p>
        </p:txBody>
      </p:sp>
      <p:sp>
        <p:nvSpPr>
          <p:cNvPr id="6" name="Content Placeholder 5"/>
          <p:cNvSpPr>
            <a:spLocks noGrp="1"/>
          </p:cNvSpPr>
          <p:nvPr>
            <p:ph idx="1"/>
          </p:nvPr>
        </p:nvSpPr>
        <p:spPr>
          <a:xfrm>
            <a:off x="284163" y="2133600"/>
            <a:ext cx="8574087" cy="3992563"/>
          </a:xfrm>
        </p:spPr>
        <p:txBody>
          <a:bodyPr/>
          <a:lstStyle/>
          <a:p>
            <a:r>
              <a:rPr lang="en-US" dirty="0" smtClean="0"/>
              <a:t>Culture-bound disorders and syndromes</a:t>
            </a:r>
          </a:p>
          <a:p>
            <a:r>
              <a:rPr lang="en-US" dirty="0" smtClean="0"/>
              <a:t>Health decision-making within families</a:t>
            </a:r>
          </a:p>
          <a:p>
            <a:r>
              <a:rPr lang="en-US" dirty="0" smtClean="0"/>
              <a:t>Birthing traditions</a:t>
            </a:r>
          </a:p>
          <a:p>
            <a:r>
              <a:rPr lang="en-US" dirty="0" smtClean="0"/>
              <a:t>Sharing of health information</a:t>
            </a:r>
          </a:p>
          <a:p>
            <a:r>
              <a:rPr lang="en-US" dirty="0" smtClean="0"/>
              <a:t>Traditional healers and practices</a:t>
            </a:r>
          </a:p>
          <a:p>
            <a:r>
              <a:rPr lang="en-US" dirty="0" smtClean="0"/>
              <a:t>Credibility of healthcare providers and systems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Individualism and Collectivism</a:t>
            </a:r>
            <a:endParaRPr lang="en-US" dirty="0"/>
          </a:p>
        </p:txBody>
      </p:sp>
      <p:sp>
        <p:nvSpPr>
          <p:cNvPr id="3" name="Content Placeholder 2"/>
          <p:cNvSpPr>
            <a:spLocks noGrp="1"/>
          </p:cNvSpPr>
          <p:nvPr>
            <p:ph sz="half" idx="1"/>
          </p:nvPr>
        </p:nvSpPr>
        <p:spPr/>
        <p:txBody>
          <a:bodyPr>
            <a:normAutofit fontScale="92500"/>
          </a:bodyPr>
          <a:lstStyle/>
          <a:p>
            <a:r>
              <a:rPr lang="en-US" dirty="0" smtClean="0"/>
              <a:t>Although people in a particular culture are likely to have commonalities…</a:t>
            </a:r>
          </a:p>
          <a:p>
            <a:r>
              <a:rPr lang="en-US" dirty="0" smtClean="0"/>
              <a:t>There is also variation across situations and across individuals within a particular group.</a:t>
            </a:r>
          </a:p>
          <a:p>
            <a:r>
              <a:rPr lang="en-US" dirty="0" smtClean="0"/>
              <a:t>Important not to make assumptions based on your own culture or your assessment of their cultural group. </a:t>
            </a:r>
            <a:endParaRPr lang="en-US" dirty="0"/>
          </a:p>
        </p:txBody>
      </p:sp>
      <p:pic>
        <p:nvPicPr>
          <p:cNvPr id="5" name="Content Placeholder 4" descr="baby through window.jpg"/>
          <p:cNvPicPr>
            <a:picLocks noGrp="1" noChangeAspect="1"/>
          </p:cNvPicPr>
          <p:nvPr>
            <p:ph sz="half" idx="2"/>
          </p:nvPr>
        </p:nvPicPr>
        <p:blipFill>
          <a:blip r:embed="rId3"/>
          <a:srcRect l="15747" t="9368" r="27539" b="27151"/>
          <a:stretch>
            <a:fillRect/>
          </a:stretch>
        </p:blipFill>
        <p:spPr>
          <a:xfrm>
            <a:off x="6833981" y="3451494"/>
            <a:ext cx="2024269" cy="2857113"/>
          </a:xfrm>
          <a:prstGeom prst="rect">
            <a:avLst/>
          </a:prstGeom>
          <a:ln>
            <a:noFill/>
          </a:ln>
          <a:effectLst>
            <a:softEdge rad="112500"/>
          </a:effectLst>
        </p:spPr>
      </p:pic>
      <p:pic>
        <p:nvPicPr>
          <p:cNvPr id="6" name="Picture 5" descr="mother father delivery.jpg"/>
          <p:cNvPicPr>
            <a:picLocks noChangeAspect="1"/>
          </p:cNvPicPr>
          <p:nvPr/>
        </p:nvPicPr>
        <p:blipFill>
          <a:blip r:embed="rId4"/>
          <a:stretch>
            <a:fillRect/>
          </a:stretch>
        </p:blipFill>
        <p:spPr>
          <a:xfrm>
            <a:off x="4335332" y="1819302"/>
            <a:ext cx="2902247" cy="19658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449263"/>
            <a:ext cx="7808913" cy="1087437"/>
          </a:xfrm>
        </p:spPr>
        <p:txBody>
          <a:bodyPr/>
          <a:lstStyle/>
          <a:p>
            <a:r>
              <a:rPr lang="en-US" dirty="0" smtClean="0"/>
              <a:t>Self-Assessment</a:t>
            </a:r>
            <a:endParaRPr lang="en-US" dirty="0"/>
          </a:p>
        </p:txBody>
      </p:sp>
      <p:pic>
        <p:nvPicPr>
          <p:cNvPr id="8" name="Picture 7"/>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50105" y="1793881"/>
            <a:ext cx="7258808" cy="473226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2538832"/>
      </p:ext>
    </p:extLst>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838</TotalTime>
  <Words>3992</Words>
  <Application>Microsoft Macintosh PowerPoint</Application>
  <PresentationFormat>On-screen Show (4:3)</PresentationFormat>
  <Paragraphs>329</Paragraphs>
  <Slides>24</Slides>
  <Notes>24</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Spectrum</vt:lpstr>
      <vt:lpstr>Culture and Heritage</vt:lpstr>
      <vt:lpstr>What is culture?</vt:lpstr>
      <vt:lpstr>What is culture?</vt:lpstr>
      <vt:lpstr>Why is culture important?</vt:lpstr>
      <vt:lpstr>Seeing culture</vt:lpstr>
      <vt:lpstr>Common variations related to culture</vt:lpstr>
      <vt:lpstr>Health Beliefs and Practices</vt:lpstr>
      <vt:lpstr>Individualism and Collectivism</vt:lpstr>
      <vt:lpstr>Self-Assessment</vt:lpstr>
      <vt:lpstr>Cultural Nursing Care</vt:lpstr>
      <vt:lpstr>Culturally Competent Nursing </vt:lpstr>
      <vt:lpstr>Slide 12</vt:lpstr>
      <vt:lpstr>Slide 13</vt:lpstr>
      <vt:lpstr>Assessing Cultural Competence</vt:lpstr>
      <vt:lpstr>Concepts related to culture </vt:lpstr>
      <vt:lpstr>Health beliefs and practices</vt:lpstr>
      <vt:lpstr>Cultural Competence in Healthcare</vt:lpstr>
      <vt:lpstr>Cross-cultural communication</vt:lpstr>
      <vt:lpstr>A Collision of Two Cultures</vt:lpstr>
      <vt:lpstr>Kleinman’s Eight Questions</vt:lpstr>
      <vt:lpstr>Linguistic Competency</vt:lpstr>
      <vt:lpstr>Core Practice Competencies</vt:lpstr>
      <vt:lpstr>Core Practice Competencies</vt:lpstr>
      <vt:lpstr>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Heritage</dc:title>
  <dc:creator>Sarah Cloud</dc:creator>
  <cp:lastModifiedBy>Sarah Cloud</cp:lastModifiedBy>
  <cp:revision>30</cp:revision>
  <cp:lastPrinted>2013-02-28T17:57:37Z</cp:lastPrinted>
  <dcterms:created xsi:type="dcterms:W3CDTF">2013-05-14T13:53:09Z</dcterms:created>
  <dcterms:modified xsi:type="dcterms:W3CDTF">2013-05-14T14:06:09Z</dcterms:modified>
</cp:coreProperties>
</file>